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9"/>
  </p:notesMasterIdLst>
  <p:handoutMasterIdLst>
    <p:handoutMasterId r:id="rId40"/>
  </p:handoutMasterIdLst>
  <p:sldIdLst>
    <p:sldId id="327" r:id="rId2"/>
    <p:sldId id="345" r:id="rId3"/>
    <p:sldId id="310" r:id="rId4"/>
    <p:sldId id="301" r:id="rId5"/>
    <p:sldId id="320" r:id="rId6"/>
    <p:sldId id="321" r:id="rId7"/>
    <p:sldId id="322" r:id="rId8"/>
    <p:sldId id="324" r:id="rId9"/>
    <p:sldId id="325" r:id="rId10"/>
    <p:sldId id="326" r:id="rId11"/>
    <p:sldId id="328" r:id="rId12"/>
    <p:sldId id="329" r:id="rId13"/>
    <p:sldId id="347" r:id="rId14"/>
    <p:sldId id="344" r:id="rId15"/>
    <p:sldId id="309" r:id="rId16"/>
    <p:sldId id="346" r:id="rId17"/>
    <p:sldId id="311" r:id="rId18"/>
    <p:sldId id="318" r:id="rId19"/>
    <p:sldId id="317" r:id="rId20"/>
    <p:sldId id="316" r:id="rId21"/>
    <p:sldId id="314" r:id="rId22"/>
    <p:sldId id="319" r:id="rId23"/>
    <p:sldId id="313" r:id="rId24"/>
    <p:sldId id="330" r:id="rId25"/>
    <p:sldId id="331" r:id="rId26"/>
    <p:sldId id="332" r:id="rId27"/>
    <p:sldId id="333" r:id="rId28"/>
    <p:sldId id="334" r:id="rId29"/>
    <p:sldId id="335" r:id="rId30"/>
    <p:sldId id="336" r:id="rId31"/>
    <p:sldId id="337" r:id="rId32"/>
    <p:sldId id="338" r:id="rId33"/>
    <p:sldId id="339" r:id="rId34"/>
    <p:sldId id="340" r:id="rId35"/>
    <p:sldId id="341" r:id="rId36"/>
    <p:sldId id="342" r:id="rId37"/>
    <p:sldId id="343" r:id="rId38"/>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828" y="-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6B4921D2-4C10-4807-BB47-8C278AFA18F4}" type="datetimeFigureOut">
              <a:rPr lang="en-GB" smtClean="0"/>
              <a:pPr/>
              <a:t>15/03/2013</a:t>
            </a:fld>
            <a:endParaRPr lang="en-GB"/>
          </a:p>
        </p:txBody>
      </p:sp>
      <p:sp>
        <p:nvSpPr>
          <p:cNvPr id="4" name="Footer Placeholder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5" name="Slide Number Placeholder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6A5AC5ED-3CDE-475F-8181-42FECE147A1C}" type="slidenum">
              <a:rPr lang="en-GB" smtClean="0"/>
              <a:pPr/>
              <a:t>‹#›</a:t>
            </a:fld>
            <a:endParaRPr lang="en-GB"/>
          </a:p>
        </p:txBody>
      </p:sp>
    </p:spTree>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2A124859-F0CD-4A7C-BE37-F5F91AC8758E}" type="datetimeFigureOut">
              <a:rPr lang="en-GB" smtClean="0"/>
              <a:pPr/>
              <a:t>15/03/2013</a:t>
            </a:fld>
            <a:endParaRPr lang="en-GB"/>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CAA436A8-AC52-4052-B8C9-C54F8FB31C58}" type="slidenum">
              <a:rPr lang="en-GB" smtClean="0"/>
              <a:pPr/>
              <a:t>‹#›</a:t>
            </a:fld>
            <a:endParaRPr lang="en-GB"/>
          </a:p>
        </p:txBody>
      </p:sp>
    </p:spTree>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4</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11</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12</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13</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14</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15</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17</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7A85E8B-3DC3-471C-B357-AB88356E49B2}"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7241DF0-4498-494E-90E7-C1B8F010B2B2}"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49" y="366713"/>
            <a:ext cx="1543051" cy="78009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42901" y="366713"/>
            <a:ext cx="4476751" cy="7800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74A9865-99D6-4344-A17E-BA31634E6869}"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4B93DAC-4FE0-4D4A-8E46-50D2A5DB53CB}"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08AE96-1ABE-4705-AA41-084E702D7F96}"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429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5052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F0DE534-739A-433F-B8A3-9644189ACD7A}" type="datetime1">
              <a:rPr lang="en-GB" smtClean="0"/>
              <a:pPr/>
              <a:t>15/03/2013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66E8EFD-F424-46F4-A7E6-1D637B086958}" type="datetime1">
              <a:rPr lang="en-GB" smtClean="0"/>
              <a:pPr/>
              <a:t>15/03/2013</a:t>
            </a:fld>
            <a:endParaRPr lang="en-GB"/>
          </a:p>
        </p:txBody>
      </p:sp>
      <p:sp>
        <p:nvSpPr>
          <p:cNvPr id="8" name="Footer Placeholder 7"/>
          <p:cNvSpPr>
            <a:spLocks noGrp="1"/>
          </p:cNvSpPr>
          <p:nvPr>
            <p:ph type="ftr" sz="quarter" idx="11"/>
          </p:nvPr>
        </p:nvSpPr>
        <p:spPr/>
        <p:txBody>
          <a:bodyPr/>
          <a:lstStyle/>
          <a:p>
            <a:r>
              <a:rPr lang="en-GB" smtClean="0"/>
              <a:t>RUSSIA IN REVOLUTION 1917-1924</a:t>
            </a:r>
            <a:endParaRPr lang="en-GB"/>
          </a:p>
        </p:txBody>
      </p:sp>
      <p:sp>
        <p:nvSpPr>
          <p:cNvPr id="9" name="Slide Number Placeholder 8"/>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7BAECE5-B98D-4414-BA0D-F2D5E8AFF6FF}" type="datetime1">
              <a:rPr lang="en-GB" smtClean="0"/>
              <a:pPr/>
              <a:t>15/03/2013</a:t>
            </a:fld>
            <a:endParaRPr lang="en-GB"/>
          </a:p>
        </p:txBody>
      </p:sp>
      <p:sp>
        <p:nvSpPr>
          <p:cNvPr id="4" name="Footer Placeholder 3"/>
          <p:cNvSpPr>
            <a:spLocks noGrp="1"/>
          </p:cNvSpPr>
          <p:nvPr>
            <p:ph type="ftr" sz="quarter" idx="11"/>
          </p:nvPr>
        </p:nvSpPr>
        <p:spPr/>
        <p:txBody>
          <a:bodyPr/>
          <a:lstStyle/>
          <a:p>
            <a:r>
              <a:rPr lang="en-GB" smtClean="0"/>
              <a:t>RUSSIA IN REVOLUTION 1917-1924</a:t>
            </a:r>
            <a:endParaRPr lang="en-GB"/>
          </a:p>
        </p:txBody>
      </p:sp>
      <p:sp>
        <p:nvSpPr>
          <p:cNvPr id="5" name="Slide Number Placeholder 4"/>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9749DC-D3FD-4015-900C-6F060CE642AE}" type="datetime1">
              <a:rPr lang="en-GB" smtClean="0"/>
              <a:pPr/>
              <a:t>15/03/2013</a:t>
            </a:fld>
            <a:endParaRPr lang="en-GB"/>
          </a:p>
        </p:txBody>
      </p:sp>
      <p:sp>
        <p:nvSpPr>
          <p:cNvPr id="3" name="Footer Placeholder 2"/>
          <p:cNvSpPr>
            <a:spLocks noGrp="1"/>
          </p:cNvSpPr>
          <p:nvPr>
            <p:ph type="ftr" sz="quarter" idx="11"/>
          </p:nvPr>
        </p:nvSpPr>
        <p:spPr/>
        <p:txBody>
          <a:bodyPr/>
          <a:lstStyle/>
          <a:p>
            <a:r>
              <a:rPr lang="en-GB" smtClean="0"/>
              <a:t>RUSSIA IN REVOLUTION 1917-1924</a:t>
            </a:r>
            <a:endParaRPr lang="en-GB"/>
          </a:p>
        </p:txBody>
      </p:sp>
      <p:sp>
        <p:nvSpPr>
          <p:cNvPr id="4" name="Slide Number Placeholder 3"/>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23162-24F2-4CB0-B098-0CFDB2A0A3B2}" type="datetime1">
              <a:rPr lang="en-GB" smtClean="0"/>
              <a:pPr/>
              <a:t>15/03/2013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09636D-E4D4-4625-83D3-880E4CE4566C}" type="datetime1">
              <a:rPr lang="en-GB" smtClean="0"/>
              <a:pPr/>
              <a:t>15/03/2013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1FBCC2-C180-4705-9692-E37FB99A4A5A}" type="datetime1">
              <a:rPr lang="en-GB" smtClean="0"/>
              <a:pPr/>
              <a:t>15/03/2013</a:t>
            </a:fld>
            <a:endParaRPr lang="en-GB"/>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RUSSIA IN REVOLUTION 1917-1924</a:t>
            </a:r>
            <a:endParaRPr lang="en-GB"/>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A0AD32-EEB8-4EF7-946D-0C48487C5CBA}"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unnycv.com/steve/20th/truman47.html"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cartoons.ac.uk/record/DL2729/zoom"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cartoons.ac.uk/search/cartoon_item/publication=Evening%20Standard" TargetMode="External"/><Relationship Id="rId2" Type="http://schemas.openxmlformats.org/officeDocument/2006/relationships/hyperlink" Target="http://www.cartoons.ac.uk/search/cartoon_item/artist=David%20Low%20(1891-1963)" TargetMode="External"/><Relationship Id="rId1" Type="http://schemas.openxmlformats.org/officeDocument/2006/relationships/slideLayout" Target="../slideLayouts/slideLayout2.xml"/><Relationship Id="rId4" Type="http://schemas.openxmlformats.org/officeDocument/2006/relationships/hyperlink" Target="http://www.cartoons.ac.uk/search/cartoon_item/day_from=17?month_from=06&amp;year_from=1947"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cartoons.ac.uk/record/LSE4865/zoom"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www.cartoons.ac.uk/search/cartoon_item/publication=Evening%20Standard" TargetMode="External"/><Relationship Id="rId2" Type="http://schemas.openxmlformats.org/officeDocument/2006/relationships/hyperlink" Target="http://www.cartoons.ac.uk/search/cartoon_item/artist=David%20Low%20(1891-1963)" TargetMode="External"/><Relationship Id="rId1" Type="http://schemas.openxmlformats.org/officeDocument/2006/relationships/slideLayout" Target="../slideLayouts/slideLayout2.xml"/><Relationship Id="rId4" Type="http://schemas.openxmlformats.org/officeDocument/2006/relationships/hyperlink" Target="http://www.cartoons.ac.uk/search/cartoon_item/day_from=14?month_from=03&amp;year_from=1947"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cartoons.ac.uk/record/DL2697/zoom"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cartoons.ac.uk/search/cartoon_item/publication=Evening%20Standard" TargetMode="External"/><Relationship Id="rId2" Type="http://schemas.openxmlformats.org/officeDocument/2006/relationships/hyperlink" Target="http://www.cartoons.ac.uk/search/cartoon_item/artist=David%20Low%20(1891-1963)" TargetMode="External"/><Relationship Id="rId1" Type="http://schemas.openxmlformats.org/officeDocument/2006/relationships/slideLayout" Target="../slideLayouts/slideLayout2.xml"/><Relationship Id="rId4" Type="http://schemas.openxmlformats.org/officeDocument/2006/relationships/hyperlink" Target="http://www.cartoons.ac.uk/search/cartoon_item/day_from=06?month_from=03&amp;year_from=1947"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cartoons.ac.uk/record/DL2732/zoom"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cartoons.ac.uk/search/cartoon_item/publication=Evening%20Standard" TargetMode="External"/><Relationship Id="rId2" Type="http://schemas.openxmlformats.org/officeDocument/2006/relationships/hyperlink" Target="http://www.cartoons.ac.uk/search/cartoon_item/artist=David%20Low%20(1891-1963)" TargetMode="External"/><Relationship Id="rId1" Type="http://schemas.openxmlformats.org/officeDocument/2006/relationships/slideLayout" Target="../slideLayouts/slideLayout2.xml"/><Relationship Id="rId4" Type="http://schemas.openxmlformats.org/officeDocument/2006/relationships/hyperlink" Target="http://www.cartoons.ac.uk/search/cartoon_item/day_from=24?month_from=06&amp;year_from=1947"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cartoons.ac.uk/record/DL2742/zoom"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cartoons.ac.uk/search/cartoon_item/publication=Evening%20Standard" TargetMode="External"/><Relationship Id="rId2" Type="http://schemas.openxmlformats.org/officeDocument/2006/relationships/hyperlink" Target="http://www.cartoons.ac.uk/search/cartoon_item/artist=David%20Low%20(1891-1963)" TargetMode="External"/><Relationship Id="rId1" Type="http://schemas.openxmlformats.org/officeDocument/2006/relationships/slideLayout" Target="../slideLayouts/slideLayout2.xml"/><Relationship Id="rId4" Type="http://schemas.openxmlformats.org/officeDocument/2006/relationships/hyperlink" Target="http://www.cartoons.ac.uk/search/cartoon_item/day_from=15?month_from=07&amp;year_from=1947" TargetMode="Externa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cartoons.ac.uk/search/cartoon_item/publication=Daily%20Mail" TargetMode="External"/><Relationship Id="rId2" Type="http://schemas.openxmlformats.org/officeDocument/2006/relationships/hyperlink" Target="http://www.cartoons.ac.uk/search/cartoon_item/artist=Illingworth,%20Leslie%20Gilbert,%201902-1979" TargetMode="External"/><Relationship Id="rId1" Type="http://schemas.openxmlformats.org/officeDocument/2006/relationships/slideLayout" Target="../slideLayouts/slideLayout2.xml"/><Relationship Id="rId4" Type="http://schemas.openxmlformats.org/officeDocument/2006/relationships/hyperlink" Target="http://www.cartoons.ac.uk/search/cartoon_item/day_from=15?month_from=07&amp;year_from=1947"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www.cartoons.ac.uk/record/DL2773/zoom"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cartoons.ac.uk/search/cartoon_item/publication=Evening%20Standard" TargetMode="External"/><Relationship Id="rId2" Type="http://schemas.openxmlformats.org/officeDocument/2006/relationships/hyperlink" Target="http://www.cartoons.ac.uk/search/cartoon_item/artist=David%20Low%20(1891-1963)" TargetMode="External"/><Relationship Id="rId1" Type="http://schemas.openxmlformats.org/officeDocument/2006/relationships/slideLayout" Target="../slideLayouts/slideLayout2.xml"/><Relationship Id="rId4" Type="http://schemas.openxmlformats.org/officeDocument/2006/relationships/hyperlink" Target="http://www.cartoons.ac.uk/search/cartoon_item/day_from=19?month_from=09&amp;year_from=1947"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0"/>
            <a:ext cx="7772400" cy="1470025"/>
          </a:xfrm>
        </p:spPr>
        <p:txBody>
          <a:bodyPr/>
          <a:lstStyle/>
          <a:p>
            <a:r>
              <a:rPr lang="en-GB" b="1" dirty="0" smtClean="0">
                <a:solidFill>
                  <a:srgbClr val="C00000"/>
                </a:solidFill>
              </a:rPr>
              <a:t>INSTRUCTIONS FOR STAFF</a:t>
            </a:r>
            <a:endParaRPr lang="en-GB" b="1" dirty="0">
              <a:solidFill>
                <a:srgbClr val="C00000"/>
              </a:solidFill>
            </a:endParaRPr>
          </a:p>
        </p:txBody>
      </p:sp>
      <p:sp>
        <p:nvSpPr>
          <p:cNvPr id="3" name="Subtitle 2"/>
          <p:cNvSpPr>
            <a:spLocks noGrp="1"/>
          </p:cNvSpPr>
          <p:nvPr>
            <p:ph type="subTitle" idx="1"/>
          </p:nvPr>
        </p:nvSpPr>
        <p:spPr>
          <a:xfrm>
            <a:off x="1403648" y="1340768"/>
            <a:ext cx="6400800" cy="1752600"/>
          </a:xfrm>
        </p:spPr>
        <p:txBody>
          <a:bodyPr>
            <a:noAutofit/>
          </a:bodyPr>
          <a:lstStyle/>
          <a:p>
            <a:r>
              <a:rPr lang="en-GB" sz="2400" dirty="0" smtClean="0"/>
              <a:t>ENSURE THAT YOU HAVE PRINTED OFF ENOUGH COPIES OF THE CARTOON SLIDES (18-23) AT THE END OF THIS POWERPOINT FOR ONE BETWEEN TWO OF YOUR STUDENTS</a:t>
            </a:r>
          </a:p>
          <a:p>
            <a:r>
              <a:rPr lang="en-GB" sz="2400" dirty="0" smtClean="0"/>
              <a:t>AND THAT YOU HAVE THE DOUBLE SIDED LAMINATED CARTOONS FOR DISTRIBUTION</a:t>
            </a:r>
          </a:p>
          <a:p>
            <a:endParaRPr lang="en-GB" sz="2400" dirty="0" smtClean="0"/>
          </a:p>
          <a:p>
            <a:r>
              <a:rPr lang="en-GB" sz="2000" dirty="0" smtClean="0"/>
              <a:t>Realistically this lesson will take two lessons to go through if you want to use all the cartoons, or at quite a pace, which ever you prefer</a:t>
            </a:r>
          </a:p>
          <a:p>
            <a:r>
              <a:rPr lang="en-GB" sz="2000" dirty="0" smtClean="0"/>
              <a:t>If you are in a computer room they could go to this website</a:t>
            </a:r>
          </a:p>
          <a:p>
            <a:r>
              <a:rPr lang="en-GB" sz="2000" dirty="0" smtClean="0">
                <a:hlinkClick r:id="rId2"/>
              </a:rPr>
              <a:t>http://sunnycv.com/steve/20th/truman47.html</a:t>
            </a:r>
            <a:r>
              <a:rPr lang="en-GB" sz="2000" dirty="0" smtClean="0"/>
              <a:t> </a:t>
            </a:r>
          </a:p>
          <a:p>
            <a:r>
              <a:rPr lang="en-GB" sz="2000" dirty="0" smtClean="0"/>
              <a:t>Where they can look through lots of the news of the time to see events unfolding – this is good for the second batch of cartoons.</a:t>
            </a:r>
          </a:p>
          <a:p>
            <a:endParaRPr lang="en-GB" sz="2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http://www.johndclare.net/images/rivalbuses.jpg"/>
          <p:cNvPicPr>
            <a:picLocks noChangeAspect="1" noChangeArrowheads="1"/>
          </p:cNvPicPr>
          <p:nvPr/>
        </p:nvPicPr>
        <p:blipFill>
          <a:blip r:embed="rId2"/>
          <a:srcRect/>
          <a:stretch>
            <a:fillRect/>
          </a:stretch>
        </p:blipFill>
        <p:spPr bwMode="auto">
          <a:xfrm>
            <a:off x="3059833" y="0"/>
            <a:ext cx="6084168" cy="6852050"/>
          </a:xfrm>
          <a:prstGeom prst="rect">
            <a:avLst/>
          </a:prstGeom>
          <a:noFill/>
        </p:spPr>
      </p:pic>
      <p:sp>
        <p:nvSpPr>
          <p:cNvPr id="7" name="TextBox 6"/>
          <p:cNvSpPr txBox="1"/>
          <p:nvPr/>
        </p:nvSpPr>
        <p:spPr>
          <a:xfrm>
            <a:off x="1" y="0"/>
            <a:ext cx="3059832" cy="2308324"/>
          </a:xfrm>
          <a:prstGeom prst="rect">
            <a:avLst/>
          </a:prstGeom>
          <a:solidFill>
            <a:schemeClr val="bg1"/>
          </a:solidFill>
          <a:ln>
            <a:solidFill>
              <a:schemeClr val="tx1"/>
            </a:solidFill>
          </a:ln>
        </p:spPr>
        <p:txBody>
          <a:bodyPr wrap="square" rtlCol="0">
            <a:spAutoFit/>
          </a:bodyPr>
          <a:lstStyle/>
          <a:p>
            <a:pPr algn="just"/>
            <a:r>
              <a:rPr lang="en-GB" sz="1600" b="1" dirty="0" smtClean="0">
                <a:latin typeface="Arial" pitchFamily="34" charset="0"/>
                <a:cs typeface="Arial" pitchFamily="34" charset="0"/>
              </a:rPr>
              <a:t>SOURCE R</a:t>
            </a:r>
          </a:p>
          <a:p>
            <a:pPr algn="just"/>
            <a:r>
              <a:rPr lang="en-GB" sz="1600" dirty="0" smtClean="0">
                <a:latin typeface="Arial" pitchFamily="34" charset="0"/>
                <a:cs typeface="Arial" pitchFamily="34" charset="0"/>
              </a:rPr>
              <a:t>This cartoon of 18 June 1947 by EH </a:t>
            </a:r>
            <a:r>
              <a:rPr lang="en-GB" sz="1600" dirty="0" err="1" smtClean="0">
                <a:latin typeface="Arial" pitchFamily="34" charset="0"/>
                <a:cs typeface="Arial" pitchFamily="34" charset="0"/>
              </a:rPr>
              <a:t>Shepard</a:t>
            </a:r>
            <a:r>
              <a:rPr lang="en-GB" sz="1600" dirty="0" smtClean="0">
                <a:latin typeface="Arial" pitchFamily="34" charset="0"/>
                <a:cs typeface="Arial" pitchFamily="34" charset="0"/>
              </a:rPr>
              <a:t> for the British magazine </a:t>
            </a:r>
            <a:r>
              <a:rPr lang="en-GB" sz="1600" i="1" dirty="0" smtClean="0">
                <a:latin typeface="Arial" pitchFamily="34" charset="0"/>
                <a:cs typeface="Arial" pitchFamily="34" charset="0"/>
              </a:rPr>
              <a:t>Punch</a:t>
            </a:r>
            <a:r>
              <a:rPr lang="en-GB" sz="1600" dirty="0" smtClean="0">
                <a:latin typeface="Arial" pitchFamily="34" charset="0"/>
                <a:cs typeface="Arial" pitchFamily="34" charset="0"/>
              </a:rPr>
              <a:t> shows Truman and Stalin as two taxi-drivers trying to get customers.  </a:t>
            </a:r>
          </a:p>
          <a:p>
            <a:pPr algn="just"/>
            <a:r>
              <a:rPr lang="en-GB" sz="1600" dirty="0" smtClean="0">
                <a:latin typeface="Arial" pitchFamily="34" charset="0"/>
                <a:cs typeface="Arial" pitchFamily="34" charset="0"/>
              </a:rPr>
              <a:t>The 'customers' are labelled 'Turkey', Hungary', 'Bulgaria', 'Austria’</a:t>
            </a:r>
            <a:endParaRPr lang="en-GB" sz="16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sp>
        <p:nvSpPr>
          <p:cNvPr id="11" name="Rectangle 10"/>
          <p:cNvSpPr/>
          <p:nvPr/>
        </p:nvSpPr>
        <p:spPr>
          <a:xfrm>
            <a:off x="539552" y="188640"/>
            <a:ext cx="7968885" cy="461665"/>
          </a:xfrm>
          <a:prstGeom prst="rect">
            <a:avLst/>
          </a:prstGeom>
          <a:noFill/>
        </p:spPr>
        <p:txBody>
          <a:bodyPr wrap="square" lIns="91440" tIns="45720" rIns="91440" bIns="45720">
            <a:spAutoFit/>
          </a:bodyPr>
          <a:lstStyle/>
          <a:p>
            <a:pPr algn="ctr">
              <a:spcAft>
                <a:spcPts val="0"/>
              </a:spcAft>
            </a:pPr>
            <a:r>
              <a:rPr lang="en-GB" sz="2400" b="1" dirty="0" smtClean="0">
                <a:effectLst>
                  <a:outerShdw blurRad="38100" dist="38100" dir="2700000" algn="tl">
                    <a:srgbClr val="000000">
                      <a:alpha val="43137"/>
                    </a:srgbClr>
                  </a:outerShdw>
                </a:effectLst>
              </a:rPr>
              <a:t>VI – Doctrine and Aid: Dollar Imperialism</a:t>
            </a:r>
            <a:endParaRPr lang="en-GB" sz="2400" b="1" dirty="0">
              <a:effectLst>
                <a:outerShdw blurRad="38100" dist="38100" dir="2700000" algn="tl">
                  <a:srgbClr val="000000">
                    <a:alpha val="43137"/>
                  </a:srgbClr>
                </a:outerShdw>
              </a:effectLst>
              <a:ea typeface="Times New Roman"/>
            </a:endParaRPr>
          </a:p>
        </p:txBody>
      </p:sp>
      <p:sp>
        <p:nvSpPr>
          <p:cNvPr id="17" name="Rectangle 16"/>
          <p:cNvSpPr/>
          <p:nvPr/>
        </p:nvSpPr>
        <p:spPr>
          <a:xfrm>
            <a:off x="539552" y="683985"/>
            <a:ext cx="7968885" cy="646331"/>
          </a:xfrm>
          <a:prstGeom prst="rect">
            <a:avLst/>
          </a:prstGeom>
          <a:noFill/>
        </p:spPr>
        <p:txBody>
          <a:bodyPr wrap="square" lIns="91440" tIns="45720" rIns="91440" bIns="45720">
            <a:spAutoFit/>
          </a:bodyPr>
          <a:lstStyle/>
          <a:p>
            <a:pPr>
              <a:buFont typeface="Arial" pitchFamily="34" charset="0"/>
              <a:buChar char="•"/>
            </a:pPr>
            <a:r>
              <a:rPr lang="en-GB" sz="1600" dirty="0" smtClean="0">
                <a:latin typeface="Arial" pitchFamily="34" charset="0"/>
                <a:cs typeface="Arial" pitchFamily="34" charset="0"/>
              </a:rPr>
              <a:t> </a:t>
            </a:r>
            <a:r>
              <a:rPr lang="en-GB" dirty="0" smtClean="0">
                <a:latin typeface="Arial" pitchFamily="34" charset="0"/>
                <a:cs typeface="Arial" pitchFamily="34" charset="0"/>
              </a:rPr>
              <a:t>Explain why the USA wanted to help Europe recover from WW2</a:t>
            </a:r>
          </a:p>
          <a:p>
            <a:pPr>
              <a:buFont typeface="Arial" pitchFamily="34" charset="0"/>
              <a:buChar char="•"/>
            </a:pPr>
            <a:r>
              <a:rPr lang="en-GB" dirty="0" smtClean="0">
                <a:latin typeface="Arial" pitchFamily="34" charset="0"/>
                <a:cs typeface="Arial" pitchFamily="34" charset="0"/>
              </a:rPr>
              <a:t> Evaluate the reliability of political cartoons</a:t>
            </a:r>
            <a:endParaRPr lang="en-GB" dirty="0">
              <a:latin typeface="Arial" pitchFamily="34" charset="0"/>
              <a:cs typeface="Arial" pitchFamily="34" charset="0"/>
            </a:endParaRPr>
          </a:p>
        </p:txBody>
      </p:sp>
      <p:sp>
        <p:nvSpPr>
          <p:cNvPr id="18" name="TextBox 17"/>
          <p:cNvSpPr txBox="1"/>
          <p:nvPr/>
        </p:nvSpPr>
        <p:spPr>
          <a:xfrm>
            <a:off x="683568" y="1628800"/>
            <a:ext cx="7704856" cy="4832092"/>
          </a:xfrm>
          <a:prstGeom prst="rect">
            <a:avLst/>
          </a:prstGeom>
          <a:noFill/>
        </p:spPr>
        <p:txBody>
          <a:bodyPr wrap="square" rtlCol="0">
            <a:spAutoFit/>
          </a:bodyPr>
          <a:lstStyle/>
          <a:p>
            <a:r>
              <a:rPr lang="en-GB" sz="2000" b="1" dirty="0" smtClean="0">
                <a:latin typeface="Arial" pitchFamily="34" charset="0"/>
                <a:cs typeface="Arial" pitchFamily="34" charset="0"/>
              </a:rPr>
              <a:t>NEXT TASK</a:t>
            </a:r>
            <a:endParaRPr lang="en-GB" sz="2000" b="1" dirty="0" smtClean="0">
              <a:latin typeface="Arial" pitchFamily="34" charset="0"/>
              <a:cs typeface="Arial" pitchFamily="34" charset="0"/>
            </a:endParaRPr>
          </a:p>
          <a:p>
            <a:r>
              <a:rPr lang="en-GB" sz="2000" b="1" dirty="0" smtClean="0">
                <a:latin typeface="Arial" pitchFamily="34" charset="0"/>
                <a:cs typeface="Arial" pitchFamily="34" charset="0"/>
              </a:rPr>
              <a:t>Pass the cartoon you have to the next </a:t>
            </a:r>
            <a:r>
              <a:rPr lang="en-GB" sz="2000" b="1" dirty="0" smtClean="0">
                <a:latin typeface="Arial" pitchFamily="34" charset="0"/>
                <a:cs typeface="Arial" pitchFamily="34" charset="0"/>
              </a:rPr>
              <a:t>group, then chose the  right question for you to answer in your book</a:t>
            </a:r>
          </a:p>
          <a:p>
            <a:endParaRPr lang="en-GB" sz="3200" b="1" dirty="0" smtClean="0">
              <a:solidFill>
                <a:srgbClr val="002060"/>
              </a:solidFill>
              <a:latin typeface="Arial" pitchFamily="34" charset="0"/>
              <a:cs typeface="Arial" pitchFamily="34" charset="0"/>
            </a:endParaRPr>
          </a:p>
          <a:p>
            <a:pPr marL="514350" indent="-514350">
              <a:buFont typeface="+mj-lt"/>
              <a:buAutoNum type="arabicPeriod"/>
            </a:pPr>
            <a:r>
              <a:rPr lang="en-GB" sz="2400" b="1" i="1" dirty="0" smtClean="0">
                <a:solidFill>
                  <a:srgbClr val="002060"/>
                </a:solidFill>
                <a:latin typeface="Arial" pitchFamily="34" charset="0"/>
                <a:cs typeface="Arial" pitchFamily="34" charset="0"/>
              </a:rPr>
              <a:t>GRADE C TARGET </a:t>
            </a:r>
            <a:r>
              <a:rPr lang="en-GB" sz="2400" b="1" dirty="0" smtClean="0">
                <a:solidFill>
                  <a:srgbClr val="002060"/>
                </a:solidFill>
                <a:latin typeface="Arial" pitchFamily="34" charset="0"/>
                <a:cs typeface="Arial" pitchFamily="34" charset="0"/>
              </a:rPr>
              <a:t>- Explain why the USA gave money to countries in Europe who wanted it.</a:t>
            </a:r>
          </a:p>
          <a:p>
            <a:pPr marL="514350" indent="-514350">
              <a:buFont typeface="+mj-lt"/>
              <a:buAutoNum type="arabicPeriod"/>
            </a:pPr>
            <a:endParaRPr lang="en-GB" sz="2400" b="1" dirty="0" smtClean="0">
              <a:solidFill>
                <a:srgbClr val="002060"/>
              </a:solidFill>
              <a:latin typeface="Arial" pitchFamily="34" charset="0"/>
              <a:cs typeface="Arial" pitchFamily="34" charset="0"/>
            </a:endParaRPr>
          </a:p>
          <a:p>
            <a:pPr marL="514350" indent="-514350">
              <a:buFont typeface="+mj-lt"/>
              <a:buAutoNum type="arabicPeriod"/>
            </a:pPr>
            <a:r>
              <a:rPr lang="en-GB" sz="2400" b="1" i="1" dirty="0" smtClean="0">
                <a:solidFill>
                  <a:srgbClr val="002060"/>
                </a:solidFill>
                <a:latin typeface="Arial" pitchFamily="34" charset="0"/>
                <a:cs typeface="Arial" pitchFamily="34" charset="0"/>
              </a:rPr>
              <a:t>GRADE B</a:t>
            </a:r>
            <a:r>
              <a:rPr lang="en-GB" sz="2400" b="1" i="1" dirty="0" smtClean="0">
                <a:solidFill>
                  <a:srgbClr val="002060"/>
                </a:solidFill>
                <a:latin typeface="Arial" pitchFamily="34" charset="0"/>
                <a:cs typeface="Arial" pitchFamily="34" charset="0"/>
              </a:rPr>
              <a:t> </a:t>
            </a:r>
            <a:r>
              <a:rPr lang="en-GB" sz="2400" b="1" i="1" dirty="0" smtClean="0">
                <a:solidFill>
                  <a:srgbClr val="002060"/>
                </a:solidFill>
                <a:latin typeface="Arial" pitchFamily="34" charset="0"/>
                <a:cs typeface="Arial" pitchFamily="34" charset="0"/>
              </a:rPr>
              <a:t>TARGET </a:t>
            </a:r>
            <a:r>
              <a:rPr lang="en-GB" sz="2400" b="1" dirty="0" smtClean="0">
                <a:solidFill>
                  <a:srgbClr val="002060"/>
                </a:solidFill>
                <a:latin typeface="Arial" pitchFamily="34" charset="0"/>
                <a:cs typeface="Arial" pitchFamily="34" charset="0"/>
              </a:rPr>
              <a:t>- </a:t>
            </a:r>
            <a:r>
              <a:rPr lang="en-GB" sz="2400" b="1" dirty="0" smtClean="0">
                <a:solidFill>
                  <a:srgbClr val="002060"/>
                </a:solidFill>
                <a:latin typeface="Arial" pitchFamily="34" charset="0"/>
                <a:cs typeface="Arial" pitchFamily="34" charset="0"/>
              </a:rPr>
              <a:t>Why would the USSR want to stop countries in Eastern Europe receiving this money?</a:t>
            </a:r>
          </a:p>
          <a:p>
            <a:pPr marL="514350" indent="-514350">
              <a:buFont typeface="+mj-lt"/>
              <a:buAutoNum type="arabicPeriod"/>
            </a:pPr>
            <a:endParaRPr lang="en-GB" sz="2400" b="1" dirty="0" smtClean="0">
              <a:solidFill>
                <a:srgbClr val="002060"/>
              </a:solidFill>
              <a:latin typeface="Arial" pitchFamily="34" charset="0"/>
              <a:cs typeface="Arial" pitchFamily="34" charset="0"/>
            </a:endParaRPr>
          </a:p>
          <a:p>
            <a:pPr marL="514350" indent="-514350">
              <a:buFont typeface="+mj-lt"/>
              <a:buAutoNum type="arabicPeriod"/>
            </a:pPr>
            <a:r>
              <a:rPr lang="en-GB" sz="2400" b="1" i="1" dirty="0" smtClean="0">
                <a:solidFill>
                  <a:srgbClr val="002060"/>
                </a:solidFill>
                <a:latin typeface="Arial" pitchFamily="34" charset="0"/>
                <a:cs typeface="Arial" pitchFamily="34" charset="0"/>
              </a:rPr>
              <a:t>GRADE </a:t>
            </a:r>
            <a:r>
              <a:rPr lang="en-GB" sz="2400" b="1" i="1" dirty="0" smtClean="0">
                <a:solidFill>
                  <a:srgbClr val="002060"/>
                </a:solidFill>
                <a:latin typeface="Arial" pitchFamily="34" charset="0"/>
                <a:cs typeface="Arial" pitchFamily="34" charset="0"/>
              </a:rPr>
              <a:t>A </a:t>
            </a:r>
            <a:r>
              <a:rPr lang="en-GB" sz="2400" b="1" i="1" dirty="0" smtClean="0">
                <a:solidFill>
                  <a:srgbClr val="002060"/>
                </a:solidFill>
                <a:latin typeface="Arial" pitchFamily="34" charset="0"/>
                <a:cs typeface="Arial" pitchFamily="34" charset="0"/>
              </a:rPr>
              <a:t>TARGET </a:t>
            </a:r>
            <a:r>
              <a:rPr lang="en-GB" sz="2400" b="1" dirty="0" smtClean="0">
                <a:solidFill>
                  <a:srgbClr val="002060"/>
                </a:solidFill>
                <a:latin typeface="Arial" pitchFamily="34" charset="0"/>
                <a:cs typeface="Arial" pitchFamily="34" charset="0"/>
              </a:rPr>
              <a:t>– How could Marshall Aid lead to tension between the USA and the USSR?</a:t>
            </a:r>
          </a:p>
        </p:txBody>
      </p:sp>
      <p:sp>
        <p:nvSpPr>
          <p:cNvPr id="7" name="Rectangle 6"/>
          <p:cNvSpPr/>
          <p:nvPr/>
        </p:nvSpPr>
        <p:spPr>
          <a:xfrm>
            <a:off x="467544" y="692696"/>
            <a:ext cx="6984776" cy="288032"/>
          </a:xfrm>
          <a:prstGeom prst="rect">
            <a:avLst/>
          </a:prstGeom>
          <a:solidFill>
            <a:srgbClr val="FFFF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sp>
        <p:nvSpPr>
          <p:cNvPr id="11" name="Rectangle 10"/>
          <p:cNvSpPr/>
          <p:nvPr/>
        </p:nvSpPr>
        <p:spPr>
          <a:xfrm>
            <a:off x="539552" y="188640"/>
            <a:ext cx="7968885" cy="461665"/>
          </a:xfrm>
          <a:prstGeom prst="rect">
            <a:avLst/>
          </a:prstGeom>
          <a:noFill/>
        </p:spPr>
        <p:txBody>
          <a:bodyPr wrap="square" lIns="91440" tIns="45720" rIns="91440" bIns="45720">
            <a:spAutoFit/>
          </a:bodyPr>
          <a:lstStyle/>
          <a:p>
            <a:pPr algn="ctr">
              <a:spcAft>
                <a:spcPts val="0"/>
              </a:spcAft>
            </a:pPr>
            <a:r>
              <a:rPr lang="en-GB" sz="2400" b="1" dirty="0" smtClean="0">
                <a:effectLst>
                  <a:outerShdw blurRad="38100" dist="38100" dir="2700000" algn="tl">
                    <a:srgbClr val="000000">
                      <a:alpha val="43137"/>
                    </a:srgbClr>
                  </a:outerShdw>
                </a:effectLst>
              </a:rPr>
              <a:t>VI – Doctrine and Aid: Dollar Imperialism</a:t>
            </a:r>
            <a:endParaRPr lang="en-GB" sz="2400" b="1" dirty="0">
              <a:effectLst>
                <a:outerShdw blurRad="38100" dist="38100" dir="2700000" algn="tl">
                  <a:srgbClr val="000000">
                    <a:alpha val="43137"/>
                  </a:srgbClr>
                </a:outerShdw>
              </a:effectLst>
              <a:ea typeface="Times New Roman"/>
            </a:endParaRPr>
          </a:p>
        </p:txBody>
      </p:sp>
      <p:sp>
        <p:nvSpPr>
          <p:cNvPr id="17" name="Rectangle 16"/>
          <p:cNvSpPr/>
          <p:nvPr/>
        </p:nvSpPr>
        <p:spPr>
          <a:xfrm>
            <a:off x="539552" y="683985"/>
            <a:ext cx="7968885" cy="646331"/>
          </a:xfrm>
          <a:prstGeom prst="rect">
            <a:avLst/>
          </a:prstGeom>
          <a:noFill/>
        </p:spPr>
        <p:txBody>
          <a:bodyPr wrap="square" lIns="91440" tIns="45720" rIns="91440" bIns="45720">
            <a:spAutoFit/>
          </a:bodyPr>
          <a:lstStyle/>
          <a:p>
            <a:pPr>
              <a:buFont typeface="Arial" pitchFamily="34" charset="0"/>
              <a:buChar char="•"/>
            </a:pPr>
            <a:r>
              <a:rPr lang="en-GB" sz="1600" dirty="0" smtClean="0">
                <a:latin typeface="Arial" pitchFamily="34" charset="0"/>
                <a:cs typeface="Arial" pitchFamily="34" charset="0"/>
              </a:rPr>
              <a:t> </a:t>
            </a:r>
            <a:r>
              <a:rPr lang="en-GB" dirty="0" smtClean="0">
                <a:latin typeface="Arial" pitchFamily="34" charset="0"/>
                <a:cs typeface="Arial" pitchFamily="34" charset="0"/>
              </a:rPr>
              <a:t>Explain why the USA wanted to help Europe recover from WW2</a:t>
            </a:r>
          </a:p>
          <a:p>
            <a:pPr>
              <a:buFont typeface="Arial" pitchFamily="34" charset="0"/>
              <a:buChar char="•"/>
            </a:pPr>
            <a:r>
              <a:rPr lang="en-GB" dirty="0" smtClean="0">
                <a:latin typeface="Arial" pitchFamily="34" charset="0"/>
                <a:cs typeface="Arial" pitchFamily="34" charset="0"/>
              </a:rPr>
              <a:t> Evaluate the reliability of political cartoons</a:t>
            </a:r>
            <a:endParaRPr lang="en-GB" dirty="0">
              <a:latin typeface="Arial" pitchFamily="34" charset="0"/>
              <a:cs typeface="Arial" pitchFamily="34" charset="0"/>
            </a:endParaRPr>
          </a:p>
        </p:txBody>
      </p:sp>
      <p:sp>
        <p:nvSpPr>
          <p:cNvPr id="18" name="TextBox 17"/>
          <p:cNvSpPr txBox="1"/>
          <p:nvPr/>
        </p:nvSpPr>
        <p:spPr>
          <a:xfrm>
            <a:off x="683568" y="1484784"/>
            <a:ext cx="7704856" cy="4678204"/>
          </a:xfrm>
          <a:prstGeom prst="rect">
            <a:avLst/>
          </a:prstGeom>
          <a:noFill/>
        </p:spPr>
        <p:txBody>
          <a:bodyPr wrap="square" rtlCol="0">
            <a:spAutoFit/>
          </a:bodyPr>
          <a:lstStyle/>
          <a:p>
            <a:r>
              <a:rPr lang="en-GB" sz="2000" b="1" dirty="0" smtClean="0">
                <a:latin typeface="Arial" pitchFamily="34" charset="0"/>
                <a:cs typeface="Arial" pitchFamily="34" charset="0"/>
              </a:rPr>
              <a:t>FOLLOW UP TASK</a:t>
            </a:r>
            <a:endParaRPr lang="en-GB" sz="2000" b="1" dirty="0" smtClean="0">
              <a:latin typeface="Arial" pitchFamily="34" charset="0"/>
              <a:cs typeface="Arial" pitchFamily="34" charset="0"/>
            </a:endParaRPr>
          </a:p>
          <a:p>
            <a:r>
              <a:rPr lang="en-GB" sz="2000" b="1" dirty="0" smtClean="0">
                <a:latin typeface="Arial" pitchFamily="34" charset="0"/>
                <a:cs typeface="Arial" pitchFamily="34" charset="0"/>
              </a:rPr>
              <a:t>Pass the cartoon you have to the next </a:t>
            </a:r>
            <a:r>
              <a:rPr lang="en-GB" sz="2000" b="1" dirty="0" smtClean="0">
                <a:latin typeface="Arial" pitchFamily="34" charset="0"/>
                <a:cs typeface="Arial" pitchFamily="34" charset="0"/>
              </a:rPr>
              <a:t>group, then chose the  right question for you to answer in your book</a:t>
            </a:r>
          </a:p>
          <a:p>
            <a:endParaRPr lang="en-GB" b="1" dirty="0" smtClean="0">
              <a:solidFill>
                <a:srgbClr val="002060"/>
              </a:solidFill>
              <a:latin typeface="Arial" pitchFamily="34" charset="0"/>
              <a:cs typeface="Arial" pitchFamily="34" charset="0"/>
            </a:endParaRPr>
          </a:p>
          <a:p>
            <a:pPr marL="514350" indent="-514350">
              <a:buFont typeface="+mj-lt"/>
              <a:buAutoNum type="arabicPeriod"/>
            </a:pPr>
            <a:r>
              <a:rPr lang="en-GB" sz="2000" b="1" i="1" dirty="0" smtClean="0">
                <a:solidFill>
                  <a:srgbClr val="002060"/>
                </a:solidFill>
                <a:latin typeface="Arial" pitchFamily="34" charset="0"/>
                <a:cs typeface="Arial" pitchFamily="34" charset="0"/>
              </a:rPr>
              <a:t>GRADE C TARGET </a:t>
            </a:r>
            <a:r>
              <a:rPr lang="en-GB" sz="2000" b="1" dirty="0" smtClean="0">
                <a:solidFill>
                  <a:srgbClr val="002060"/>
                </a:solidFill>
                <a:latin typeface="Arial" pitchFamily="34" charset="0"/>
                <a:cs typeface="Arial" pitchFamily="34" charset="0"/>
              </a:rPr>
              <a:t>– Describe the cartoon in front of you with details about which nationality the cartoonist is.</a:t>
            </a:r>
          </a:p>
          <a:p>
            <a:pPr marL="514350" indent="-514350">
              <a:buFont typeface="+mj-lt"/>
              <a:buAutoNum type="arabicPeriod"/>
            </a:pPr>
            <a:endParaRPr lang="en-GB" sz="2000" b="1" dirty="0" smtClean="0">
              <a:solidFill>
                <a:srgbClr val="002060"/>
              </a:solidFill>
              <a:latin typeface="Arial" pitchFamily="34" charset="0"/>
              <a:cs typeface="Arial" pitchFamily="34" charset="0"/>
            </a:endParaRPr>
          </a:p>
          <a:p>
            <a:pPr marL="514350" indent="-514350">
              <a:buFont typeface="+mj-lt"/>
              <a:buAutoNum type="arabicPeriod"/>
            </a:pPr>
            <a:r>
              <a:rPr lang="en-GB" sz="2000" b="1" i="1" dirty="0" smtClean="0">
                <a:solidFill>
                  <a:srgbClr val="002060"/>
                </a:solidFill>
                <a:latin typeface="Arial" pitchFamily="34" charset="0"/>
                <a:cs typeface="Arial" pitchFamily="34" charset="0"/>
              </a:rPr>
              <a:t>GRADE B</a:t>
            </a:r>
            <a:r>
              <a:rPr lang="en-GB" sz="2000" b="1" i="1" dirty="0" smtClean="0">
                <a:solidFill>
                  <a:srgbClr val="002060"/>
                </a:solidFill>
                <a:latin typeface="Arial" pitchFamily="34" charset="0"/>
                <a:cs typeface="Arial" pitchFamily="34" charset="0"/>
              </a:rPr>
              <a:t> </a:t>
            </a:r>
            <a:r>
              <a:rPr lang="en-GB" sz="2000" b="1" i="1" dirty="0" smtClean="0">
                <a:solidFill>
                  <a:srgbClr val="002060"/>
                </a:solidFill>
                <a:latin typeface="Arial" pitchFamily="34" charset="0"/>
                <a:cs typeface="Arial" pitchFamily="34" charset="0"/>
              </a:rPr>
              <a:t>TARGET </a:t>
            </a:r>
            <a:r>
              <a:rPr lang="en-GB" sz="2000" b="1" dirty="0" smtClean="0">
                <a:solidFill>
                  <a:srgbClr val="002060"/>
                </a:solidFill>
                <a:latin typeface="Arial" pitchFamily="34" charset="0"/>
                <a:cs typeface="Arial" pitchFamily="34" charset="0"/>
              </a:rPr>
              <a:t>– Describe and Explain the cartoon in front of you with reference to whether or not you think it gives a true reflection of Marshall Aid</a:t>
            </a:r>
          </a:p>
          <a:p>
            <a:pPr marL="514350" indent="-514350">
              <a:buFont typeface="+mj-lt"/>
              <a:buAutoNum type="arabicPeriod"/>
            </a:pPr>
            <a:endParaRPr lang="en-GB" sz="2000" b="1" dirty="0" smtClean="0">
              <a:solidFill>
                <a:srgbClr val="002060"/>
              </a:solidFill>
              <a:latin typeface="Arial" pitchFamily="34" charset="0"/>
              <a:cs typeface="Arial" pitchFamily="34" charset="0"/>
            </a:endParaRPr>
          </a:p>
          <a:p>
            <a:pPr marL="514350" indent="-514350">
              <a:buFont typeface="+mj-lt"/>
              <a:buAutoNum type="arabicPeriod"/>
            </a:pPr>
            <a:r>
              <a:rPr lang="en-GB" sz="2000" b="1" i="1" dirty="0" smtClean="0">
                <a:solidFill>
                  <a:srgbClr val="002060"/>
                </a:solidFill>
                <a:latin typeface="Arial" pitchFamily="34" charset="0"/>
                <a:cs typeface="Arial" pitchFamily="34" charset="0"/>
              </a:rPr>
              <a:t>GRADE </a:t>
            </a:r>
            <a:r>
              <a:rPr lang="en-GB" sz="2000" b="1" i="1" dirty="0" smtClean="0">
                <a:solidFill>
                  <a:srgbClr val="002060"/>
                </a:solidFill>
                <a:latin typeface="Arial" pitchFamily="34" charset="0"/>
                <a:cs typeface="Arial" pitchFamily="34" charset="0"/>
              </a:rPr>
              <a:t>A </a:t>
            </a:r>
            <a:r>
              <a:rPr lang="en-GB" sz="2000" b="1" i="1" dirty="0" smtClean="0">
                <a:solidFill>
                  <a:srgbClr val="002060"/>
                </a:solidFill>
                <a:latin typeface="Arial" pitchFamily="34" charset="0"/>
                <a:cs typeface="Arial" pitchFamily="34" charset="0"/>
              </a:rPr>
              <a:t>TARGET </a:t>
            </a:r>
            <a:r>
              <a:rPr lang="en-GB" sz="2000" b="1" dirty="0" smtClean="0">
                <a:solidFill>
                  <a:srgbClr val="002060"/>
                </a:solidFill>
                <a:latin typeface="Arial" pitchFamily="34" charset="0"/>
                <a:cs typeface="Arial" pitchFamily="34" charset="0"/>
              </a:rPr>
              <a:t>– Describe, Explain and make a Judgement about the cartoon in front of you – how reliable is it about Marshall Aid?  How reliable are political cartoons in general?</a:t>
            </a:r>
          </a:p>
        </p:txBody>
      </p:sp>
      <p:sp>
        <p:nvSpPr>
          <p:cNvPr id="7" name="Rectangle 6"/>
          <p:cNvSpPr/>
          <p:nvPr/>
        </p:nvSpPr>
        <p:spPr>
          <a:xfrm>
            <a:off x="467544" y="980728"/>
            <a:ext cx="4824536" cy="288032"/>
          </a:xfrm>
          <a:prstGeom prst="rect">
            <a:avLst/>
          </a:prstGeom>
          <a:solidFill>
            <a:srgbClr val="FFFF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sp>
        <p:nvSpPr>
          <p:cNvPr id="11" name="Rectangle 10"/>
          <p:cNvSpPr/>
          <p:nvPr/>
        </p:nvSpPr>
        <p:spPr>
          <a:xfrm>
            <a:off x="539552" y="188640"/>
            <a:ext cx="7968885" cy="461665"/>
          </a:xfrm>
          <a:prstGeom prst="rect">
            <a:avLst/>
          </a:prstGeom>
          <a:noFill/>
        </p:spPr>
        <p:txBody>
          <a:bodyPr wrap="square" lIns="91440" tIns="45720" rIns="91440" bIns="45720">
            <a:spAutoFit/>
          </a:bodyPr>
          <a:lstStyle/>
          <a:p>
            <a:pPr algn="ctr">
              <a:spcAft>
                <a:spcPts val="0"/>
              </a:spcAft>
            </a:pPr>
            <a:r>
              <a:rPr lang="en-GB" sz="2400" b="1" dirty="0" smtClean="0">
                <a:effectLst>
                  <a:outerShdw blurRad="38100" dist="38100" dir="2700000" algn="tl">
                    <a:srgbClr val="000000">
                      <a:alpha val="43137"/>
                    </a:srgbClr>
                  </a:outerShdw>
                </a:effectLst>
              </a:rPr>
              <a:t>VI – Doctrine and Aid: Dollar Imperialism</a:t>
            </a:r>
            <a:endParaRPr lang="en-GB" sz="2400" b="1" dirty="0">
              <a:effectLst>
                <a:outerShdw blurRad="38100" dist="38100" dir="2700000" algn="tl">
                  <a:srgbClr val="000000">
                    <a:alpha val="43137"/>
                  </a:srgbClr>
                </a:outerShdw>
              </a:effectLst>
              <a:ea typeface="Times New Roman"/>
            </a:endParaRPr>
          </a:p>
        </p:txBody>
      </p:sp>
      <p:sp>
        <p:nvSpPr>
          <p:cNvPr id="17" name="Rectangle 16"/>
          <p:cNvSpPr/>
          <p:nvPr/>
        </p:nvSpPr>
        <p:spPr>
          <a:xfrm>
            <a:off x="539552" y="683985"/>
            <a:ext cx="7968885" cy="646331"/>
          </a:xfrm>
          <a:prstGeom prst="rect">
            <a:avLst/>
          </a:prstGeom>
          <a:noFill/>
        </p:spPr>
        <p:txBody>
          <a:bodyPr wrap="square" lIns="91440" tIns="45720" rIns="91440" bIns="45720">
            <a:spAutoFit/>
          </a:bodyPr>
          <a:lstStyle/>
          <a:p>
            <a:pPr>
              <a:buFont typeface="Arial" pitchFamily="34" charset="0"/>
              <a:buChar char="•"/>
            </a:pPr>
            <a:r>
              <a:rPr lang="en-GB" sz="1600" dirty="0" smtClean="0">
                <a:latin typeface="Arial" pitchFamily="34" charset="0"/>
                <a:cs typeface="Arial" pitchFamily="34" charset="0"/>
              </a:rPr>
              <a:t> </a:t>
            </a:r>
            <a:r>
              <a:rPr lang="en-GB" dirty="0" smtClean="0">
                <a:latin typeface="Arial" pitchFamily="34" charset="0"/>
                <a:cs typeface="Arial" pitchFamily="34" charset="0"/>
              </a:rPr>
              <a:t>Explain why the USA wanted to help Europe recover from WW2</a:t>
            </a:r>
          </a:p>
          <a:p>
            <a:pPr>
              <a:buFont typeface="Arial" pitchFamily="34" charset="0"/>
              <a:buChar char="•"/>
            </a:pPr>
            <a:r>
              <a:rPr lang="en-GB" dirty="0" smtClean="0">
                <a:latin typeface="Arial" pitchFamily="34" charset="0"/>
                <a:cs typeface="Arial" pitchFamily="34" charset="0"/>
              </a:rPr>
              <a:t> Evaluate the reliability of political cartoons</a:t>
            </a:r>
            <a:endParaRPr lang="en-GB" dirty="0">
              <a:latin typeface="Arial" pitchFamily="34" charset="0"/>
              <a:cs typeface="Arial" pitchFamily="34" charset="0"/>
            </a:endParaRPr>
          </a:p>
        </p:txBody>
      </p:sp>
      <p:sp>
        <p:nvSpPr>
          <p:cNvPr id="18" name="TextBox 17"/>
          <p:cNvSpPr txBox="1"/>
          <p:nvPr/>
        </p:nvSpPr>
        <p:spPr>
          <a:xfrm>
            <a:off x="179512" y="1412776"/>
            <a:ext cx="8640960" cy="5324535"/>
          </a:xfrm>
          <a:prstGeom prst="rect">
            <a:avLst/>
          </a:prstGeom>
          <a:noFill/>
        </p:spPr>
        <p:txBody>
          <a:bodyPr wrap="square" rtlCol="0">
            <a:spAutoFit/>
          </a:bodyPr>
          <a:lstStyle/>
          <a:p>
            <a:r>
              <a:rPr lang="en-GB" sz="1600" b="1" dirty="0" smtClean="0">
                <a:latin typeface="Arial" pitchFamily="34" charset="0"/>
                <a:cs typeface="Arial" pitchFamily="34" charset="0"/>
              </a:rPr>
              <a:t>PENULTIMATE TASK</a:t>
            </a:r>
            <a:endParaRPr lang="en-GB" sz="1600" b="1" dirty="0" smtClean="0">
              <a:latin typeface="Arial" pitchFamily="34" charset="0"/>
              <a:cs typeface="Arial" pitchFamily="34" charset="0"/>
            </a:endParaRPr>
          </a:p>
          <a:p>
            <a:r>
              <a:rPr lang="en-GB" sz="1600" b="1" dirty="0" smtClean="0">
                <a:latin typeface="Arial" pitchFamily="34" charset="0"/>
                <a:cs typeface="Arial" pitchFamily="34" charset="0"/>
              </a:rPr>
              <a:t>The next cartoons (laminated sheets) are all British and therefore will have a degree of pro-Capitalist / anti-Communist bias.  When you look at the image do the following in your group:</a:t>
            </a:r>
          </a:p>
          <a:p>
            <a:endParaRPr lang="en-GB" sz="1200" b="1" dirty="0" smtClean="0">
              <a:solidFill>
                <a:srgbClr val="002060"/>
              </a:solidFill>
              <a:latin typeface="Arial" pitchFamily="34" charset="0"/>
              <a:cs typeface="Arial" pitchFamily="34" charset="0"/>
            </a:endParaRPr>
          </a:p>
          <a:p>
            <a:pPr marL="514350" indent="-514350">
              <a:buFont typeface="+mj-lt"/>
              <a:buAutoNum type="arabicPeriod"/>
            </a:pPr>
            <a:r>
              <a:rPr lang="en-GB" sz="2400" b="1" dirty="0" smtClean="0">
                <a:solidFill>
                  <a:srgbClr val="002060"/>
                </a:solidFill>
                <a:latin typeface="Arial" pitchFamily="34" charset="0"/>
                <a:cs typeface="Arial" pitchFamily="34" charset="0"/>
              </a:rPr>
              <a:t>Discuss what the relationship is like between (where relevant):</a:t>
            </a:r>
          </a:p>
          <a:p>
            <a:pPr marL="971550" lvl="1" indent="-514350">
              <a:buFont typeface="Arial" pitchFamily="34" charset="0"/>
              <a:buChar char="•"/>
            </a:pPr>
            <a:r>
              <a:rPr lang="en-GB" sz="2400" b="1" dirty="0" smtClean="0">
                <a:solidFill>
                  <a:srgbClr val="002060"/>
                </a:solidFill>
                <a:latin typeface="Arial" pitchFamily="34" charset="0"/>
                <a:cs typeface="Arial" pitchFamily="34" charset="0"/>
              </a:rPr>
              <a:t>USA and USSR</a:t>
            </a:r>
          </a:p>
          <a:p>
            <a:pPr marL="971550" lvl="1" indent="-514350">
              <a:buFont typeface="Arial" pitchFamily="34" charset="0"/>
              <a:buChar char="•"/>
            </a:pPr>
            <a:r>
              <a:rPr lang="en-GB" sz="2400" b="1" dirty="0" smtClean="0">
                <a:solidFill>
                  <a:srgbClr val="002060"/>
                </a:solidFill>
                <a:latin typeface="Arial" pitchFamily="34" charset="0"/>
                <a:cs typeface="Arial" pitchFamily="34" charset="0"/>
              </a:rPr>
              <a:t>USA and Europe</a:t>
            </a:r>
          </a:p>
          <a:p>
            <a:pPr marL="971550" lvl="1" indent="-514350">
              <a:buFont typeface="Arial" pitchFamily="34" charset="0"/>
              <a:buChar char="•"/>
            </a:pPr>
            <a:r>
              <a:rPr lang="en-GB" sz="2400" b="1" dirty="0" smtClean="0">
                <a:solidFill>
                  <a:srgbClr val="002060"/>
                </a:solidFill>
                <a:latin typeface="Arial" pitchFamily="34" charset="0"/>
                <a:cs typeface="Arial" pitchFamily="34" charset="0"/>
              </a:rPr>
              <a:t>USSR and Europe</a:t>
            </a:r>
          </a:p>
          <a:p>
            <a:pPr marL="971550" lvl="1" indent="-514350">
              <a:buFont typeface="Arial" pitchFamily="34" charset="0"/>
              <a:buChar char="•"/>
            </a:pPr>
            <a:r>
              <a:rPr lang="en-GB" sz="2400" b="1" dirty="0" smtClean="0">
                <a:solidFill>
                  <a:srgbClr val="002060"/>
                </a:solidFill>
                <a:latin typeface="Arial" pitchFamily="34" charset="0"/>
                <a:cs typeface="Arial" pitchFamily="34" charset="0"/>
              </a:rPr>
              <a:t>The American government and the American people</a:t>
            </a:r>
          </a:p>
          <a:p>
            <a:pPr marL="971550" lvl="1" indent="-514350">
              <a:buFont typeface="Arial" pitchFamily="34" charset="0"/>
              <a:buChar char="•"/>
            </a:pPr>
            <a:endParaRPr lang="en-GB" sz="2400" b="1" dirty="0" smtClean="0">
              <a:solidFill>
                <a:srgbClr val="002060"/>
              </a:solidFill>
              <a:latin typeface="Arial" pitchFamily="34" charset="0"/>
              <a:cs typeface="Arial" pitchFamily="34" charset="0"/>
            </a:endParaRPr>
          </a:p>
          <a:p>
            <a:pPr marL="514350" indent="-514350">
              <a:buFont typeface="+mj-lt"/>
              <a:buAutoNum type="arabicPeriod"/>
            </a:pPr>
            <a:r>
              <a:rPr lang="en-GB" sz="2400" b="1" dirty="0" smtClean="0">
                <a:solidFill>
                  <a:srgbClr val="002060"/>
                </a:solidFill>
                <a:latin typeface="Arial" pitchFamily="34" charset="0"/>
                <a:cs typeface="Arial" pitchFamily="34" charset="0"/>
              </a:rPr>
              <a:t>Discuss why the USA are offering to help rebuild European countries</a:t>
            </a:r>
          </a:p>
          <a:p>
            <a:pPr marL="971550" lvl="1" indent="-514350">
              <a:buFont typeface="Arial" pitchFamily="34" charset="0"/>
              <a:buChar char="•"/>
            </a:pPr>
            <a:r>
              <a:rPr lang="en-GB" sz="2400" b="1" dirty="0" smtClean="0">
                <a:solidFill>
                  <a:srgbClr val="002060"/>
                </a:solidFill>
                <a:latin typeface="Arial" pitchFamily="34" charset="0"/>
                <a:cs typeface="Arial" pitchFamily="34" charset="0"/>
              </a:rPr>
              <a:t>Do they have an ulterior motive or not?</a:t>
            </a:r>
          </a:p>
        </p:txBody>
      </p:sp>
      <p:sp>
        <p:nvSpPr>
          <p:cNvPr id="7" name="Rectangle 6"/>
          <p:cNvSpPr/>
          <p:nvPr/>
        </p:nvSpPr>
        <p:spPr>
          <a:xfrm>
            <a:off x="467544" y="692696"/>
            <a:ext cx="6840760" cy="576064"/>
          </a:xfrm>
          <a:prstGeom prst="rect">
            <a:avLst/>
          </a:prstGeom>
          <a:solidFill>
            <a:srgbClr val="FFFF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sp>
        <p:nvSpPr>
          <p:cNvPr id="11" name="Rectangle 10"/>
          <p:cNvSpPr/>
          <p:nvPr/>
        </p:nvSpPr>
        <p:spPr>
          <a:xfrm>
            <a:off x="539552" y="188640"/>
            <a:ext cx="7968885" cy="461665"/>
          </a:xfrm>
          <a:prstGeom prst="rect">
            <a:avLst/>
          </a:prstGeom>
          <a:noFill/>
        </p:spPr>
        <p:txBody>
          <a:bodyPr wrap="square" lIns="91440" tIns="45720" rIns="91440" bIns="45720">
            <a:spAutoFit/>
          </a:bodyPr>
          <a:lstStyle/>
          <a:p>
            <a:pPr algn="ctr">
              <a:spcAft>
                <a:spcPts val="0"/>
              </a:spcAft>
            </a:pPr>
            <a:r>
              <a:rPr lang="en-GB" sz="2400" b="1" dirty="0" smtClean="0">
                <a:effectLst>
                  <a:outerShdw blurRad="38100" dist="38100" dir="2700000" algn="tl">
                    <a:srgbClr val="000000">
                      <a:alpha val="43137"/>
                    </a:srgbClr>
                  </a:outerShdw>
                </a:effectLst>
              </a:rPr>
              <a:t>VI – Doctrine and Aid: Dollar Imperialism</a:t>
            </a:r>
            <a:endParaRPr lang="en-GB" sz="2400" b="1" dirty="0">
              <a:effectLst>
                <a:outerShdw blurRad="38100" dist="38100" dir="2700000" algn="tl">
                  <a:srgbClr val="000000">
                    <a:alpha val="43137"/>
                  </a:srgbClr>
                </a:outerShdw>
              </a:effectLst>
              <a:ea typeface="Times New Roman"/>
            </a:endParaRPr>
          </a:p>
        </p:txBody>
      </p:sp>
      <p:sp>
        <p:nvSpPr>
          <p:cNvPr id="17" name="Rectangle 16"/>
          <p:cNvSpPr/>
          <p:nvPr/>
        </p:nvSpPr>
        <p:spPr>
          <a:xfrm>
            <a:off x="539552" y="683985"/>
            <a:ext cx="7968885" cy="646331"/>
          </a:xfrm>
          <a:prstGeom prst="rect">
            <a:avLst/>
          </a:prstGeom>
          <a:noFill/>
        </p:spPr>
        <p:txBody>
          <a:bodyPr wrap="square" lIns="91440" tIns="45720" rIns="91440" bIns="45720">
            <a:spAutoFit/>
          </a:bodyPr>
          <a:lstStyle/>
          <a:p>
            <a:pPr>
              <a:buFont typeface="Arial" pitchFamily="34" charset="0"/>
              <a:buChar char="•"/>
            </a:pPr>
            <a:r>
              <a:rPr lang="en-GB" sz="1600" dirty="0" smtClean="0">
                <a:latin typeface="Arial" pitchFamily="34" charset="0"/>
                <a:cs typeface="Arial" pitchFamily="34" charset="0"/>
              </a:rPr>
              <a:t> </a:t>
            </a:r>
            <a:r>
              <a:rPr lang="en-GB" dirty="0" smtClean="0">
                <a:latin typeface="Arial" pitchFamily="34" charset="0"/>
                <a:cs typeface="Arial" pitchFamily="34" charset="0"/>
              </a:rPr>
              <a:t>Explain why the USA wanted to help Europe recover from WW2</a:t>
            </a:r>
          </a:p>
          <a:p>
            <a:pPr>
              <a:buFont typeface="Arial" pitchFamily="34" charset="0"/>
              <a:buChar char="•"/>
            </a:pPr>
            <a:r>
              <a:rPr lang="en-GB" dirty="0" smtClean="0">
                <a:latin typeface="Arial" pitchFamily="34" charset="0"/>
                <a:cs typeface="Arial" pitchFamily="34" charset="0"/>
              </a:rPr>
              <a:t> Evaluate the reliability of political cartoons</a:t>
            </a:r>
            <a:endParaRPr lang="en-GB" dirty="0">
              <a:latin typeface="Arial" pitchFamily="34" charset="0"/>
              <a:cs typeface="Arial" pitchFamily="34" charset="0"/>
            </a:endParaRPr>
          </a:p>
        </p:txBody>
      </p:sp>
      <p:sp>
        <p:nvSpPr>
          <p:cNvPr id="18" name="TextBox 17"/>
          <p:cNvSpPr txBox="1"/>
          <p:nvPr/>
        </p:nvSpPr>
        <p:spPr>
          <a:xfrm>
            <a:off x="251520" y="1916832"/>
            <a:ext cx="8640960" cy="3693319"/>
          </a:xfrm>
          <a:prstGeom prst="rect">
            <a:avLst/>
          </a:prstGeom>
          <a:noFill/>
        </p:spPr>
        <p:txBody>
          <a:bodyPr wrap="square" rtlCol="0">
            <a:spAutoFit/>
          </a:bodyPr>
          <a:lstStyle/>
          <a:p>
            <a:r>
              <a:rPr lang="en-GB" sz="2000" b="1" dirty="0" smtClean="0">
                <a:latin typeface="Arial" pitchFamily="34" charset="0"/>
                <a:cs typeface="Arial" pitchFamily="34" charset="0"/>
              </a:rPr>
              <a:t>FINAL  TASK</a:t>
            </a:r>
            <a:endParaRPr lang="en-GB" sz="2000" b="1" dirty="0" smtClean="0">
              <a:latin typeface="Arial" pitchFamily="34" charset="0"/>
              <a:cs typeface="Arial" pitchFamily="34" charset="0"/>
            </a:endParaRPr>
          </a:p>
          <a:p>
            <a:r>
              <a:rPr lang="en-GB" sz="2000" b="1" dirty="0" smtClean="0">
                <a:latin typeface="Arial" pitchFamily="34" charset="0"/>
                <a:cs typeface="Arial" pitchFamily="34" charset="0"/>
              </a:rPr>
              <a:t>Turn </a:t>
            </a:r>
            <a:r>
              <a:rPr lang="en-GB" sz="2000" b="1" dirty="0" smtClean="0">
                <a:latin typeface="Arial" pitchFamily="34" charset="0"/>
                <a:cs typeface="Arial" pitchFamily="34" charset="0"/>
              </a:rPr>
              <a:t>over your cartoon to get the NEWS of that time.  In one word how would describe American-Soviet relations?</a:t>
            </a:r>
          </a:p>
          <a:p>
            <a:endParaRPr lang="en-GB" sz="2000" b="1" dirty="0" smtClean="0">
              <a:latin typeface="Arial" pitchFamily="34" charset="0"/>
              <a:cs typeface="Arial" pitchFamily="34" charset="0"/>
            </a:endParaRPr>
          </a:p>
          <a:p>
            <a:endParaRPr lang="en-GB" sz="1600" b="1" dirty="0" smtClean="0">
              <a:solidFill>
                <a:srgbClr val="002060"/>
              </a:solidFill>
              <a:latin typeface="Arial" pitchFamily="34" charset="0"/>
              <a:cs typeface="Arial" pitchFamily="34" charset="0"/>
            </a:endParaRPr>
          </a:p>
          <a:p>
            <a:pPr marL="514350" indent="-514350"/>
            <a:r>
              <a:rPr lang="en-GB" sz="2000" b="1" dirty="0" smtClean="0">
                <a:solidFill>
                  <a:srgbClr val="002060"/>
                </a:solidFill>
                <a:latin typeface="Arial" pitchFamily="34" charset="0"/>
                <a:cs typeface="Arial" pitchFamily="34" charset="0"/>
              </a:rPr>
              <a:t>3. 	Words to consider</a:t>
            </a:r>
          </a:p>
          <a:p>
            <a:pPr marL="1428750" lvl="2" indent="-514350">
              <a:buFont typeface="+mj-lt"/>
              <a:buAutoNum type="arabicPeriod"/>
            </a:pPr>
            <a:r>
              <a:rPr lang="en-GB" sz="2000" b="1" dirty="0" smtClean="0">
                <a:solidFill>
                  <a:srgbClr val="002060"/>
                </a:solidFill>
                <a:latin typeface="Arial" pitchFamily="34" charset="0"/>
                <a:cs typeface="Arial" pitchFamily="34" charset="0"/>
              </a:rPr>
              <a:t>Cordial (OK)</a:t>
            </a:r>
          </a:p>
          <a:p>
            <a:pPr marL="1428750" lvl="2" indent="-514350">
              <a:buFont typeface="+mj-lt"/>
              <a:buAutoNum type="arabicPeriod"/>
            </a:pPr>
            <a:r>
              <a:rPr lang="en-GB" sz="2000" b="1" dirty="0" smtClean="0">
                <a:solidFill>
                  <a:srgbClr val="002060"/>
                </a:solidFill>
                <a:latin typeface="Arial" pitchFamily="34" charset="0"/>
                <a:cs typeface="Arial" pitchFamily="34" charset="0"/>
              </a:rPr>
              <a:t>Tense (awkward)</a:t>
            </a:r>
          </a:p>
          <a:p>
            <a:pPr marL="1428750" lvl="2" indent="-514350">
              <a:buFont typeface="+mj-lt"/>
              <a:buAutoNum type="arabicPeriod"/>
            </a:pPr>
            <a:r>
              <a:rPr lang="en-GB" sz="2000" b="1" dirty="0" smtClean="0">
                <a:solidFill>
                  <a:srgbClr val="002060"/>
                </a:solidFill>
                <a:latin typeface="Arial" pitchFamily="34" charset="0"/>
                <a:cs typeface="Arial" pitchFamily="34" charset="0"/>
              </a:rPr>
              <a:t>Fraught (becoming dangerous)</a:t>
            </a:r>
          </a:p>
          <a:p>
            <a:pPr marL="1428750" lvl="2" indent="-514350">
              <a:buFont typeface="+mj-lt"/>
              <a:buAutoNum type="arabicPeriod"/>
            </a:pPr>
            <a:r>
              <a:rPr lang="en-GB" sz="2000" b="1" dirty="0" smtClean="0">
                <a:solidFill>
                  <a:srgbClr val="002060"/>
                </a:solidFill>
                <a:latin typeface="Arial" pitchFamily="34" charset="0"/>
                <a:cs typeface="Arial" pitchFamily="34" charset="0"/>
              </a:rPr>
              <a:t>Hostile (could lead to violence)</a:t>
            </a:r>
          </a:p>
          <a:p>
            <a:pPr marL="1885950" lvl="3" indent="-514350">
              <a:buFont typeface="+mj-lt"/>
              <a:buAutoNum type="arabicPeriod"/>
            </a:pPr>
            <a:endParaRPr lang="en-GB" sz="2000" b="1" dirty="0" smtClean="0">
              <a:solidFill>
                <a:srgbClr val="002060"/>
              </a:solidFill>
              <a:latin typeface="Arial" pitchFamily="34" charset="0"/>
              <a:cs typeface="Arial" pitchFamily="34" charset="0"/>
            </a:endParaRPr>
          </a:p>
          <a:p>
            <a:pPr marL="514350" indent="-514350"/>
            <a:r>
              <a:rPr lang="en-GB" sz="2000" b="1" dirty="0" smtClean="0">
                <a:solidFill>
                  <a:srgbClr val="002060"/>
                </a:solidFill>
                <a:latin typeface="Arial" pitchFamily="34" charset="0"/>
                <a:cs typeface="Arial" pitchFamily="34" charset="0"/>
              </a:rPr>
              <a:t>			When does it get worse and why?</a:t>
            </a:r>
          </a:p>
        </p:txBody>
      </p:sp>
      <p:sp>
        <p:nvSpPr>
          <p:cNvPr id="7" name="Rectangle 6"/>
          <p:cNvSpPr/>
          <p:nvPr/>
        </p:nvSpPr>
        <p:spPr>
          <a:xfrm>
            <a:off x="467544" y="692696"/>
            <a:ext cx="6840760" cy="576064"/>
          </a:xfrm>
          <a:prstGeom prst="rect">
            <a:avLst/>
          </a:prstGeom>
          <a:solidFill>
            <a:srgbClr val="FFFF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512676"/>
          <a:ext cx="9144000" cy="4335780"/>
        </p:xfrm>
        <a:graphic>
          <a:graphicData uri="http://schemas.openxmlformats.org/drawingml/2006/table">
            <a:tbl>
              <a:tblPr firstRow="1" bandRow="1">
                <a:tableStyleId>{5C22544A-7EE6-4342-B048-85BDC9FD1C3A}</a:tableStyleId>
              </a:tblPr>
              <a:tblGrid>
                <a:gridCol w="9144000"/>
              </a:tblGrid>
              <a:tr h="1028700">
                <a:tc>
                  <a:txBody>
                    <a:bodyPr/>
                    <a:lstStyle/>
                    <a:p>
                      <a:pPr algn="just"/>
                      <a:r>
                        <a:rPr lang="en-GB" sz="2800" b="1" dirty="0" smtClean="0">
                          <a:solidFill>
                            <a:schemeClr val="tx1"/>
                          </a:solidFill>
                          <a:latin typeface="Arial" pitchFamily="34" charset="0"/>
                          <a:cs typeface="Arial" pitchFamily="34" charset="0"/>
                        </a:rPr>
                        <a:t>SOURCE S</a:t>
                      </a:r>
                    </a:p>
                    <a:p>
                      <a:pPr algn="just"/>
                      <a:r>
                        <a:rPr lang="en-GB" sz="2800" b="0" dirty="0" smtClean="0">
                          <a:solidFill>
                            <a:schemeClr val="tx1"/>
                          </a:solidFill>
                          <a:latin typeface="Arial" pitchFamily="34" charset="0"/>
                          <a:cs typeface="Arial" pitchFamily="34" charset="0"/>
                        </a:rPr>
                        <a:t>“The ruling gang of American imperialists has taken the path of open expansion, of enslaving weakened capitalist countries.  It has hatched new war plans against the Soviet Union.  Imitating Hitler, the new aggressors are using blackmail.”</a:t>
                      </a:r>
                    </a:p>
                    <a:p>
                      <a:pPr algn="just"/>
                      <a:endParaRPr lang="en-GB" sz="2800" b="0" i="1" dirty="0" smtClean="0">
                        <a:solidFill>
                          <a:schemeClr val="tx1"/>
                        </a:solidFill>
                        <a:latin typeface="Arial" pitchFamily="34" charset="0"/>
                        <a:cs typeface="Arial" pitchFamily="34" charset="0"/>
                      </a:endParaRPr>
                    </a:p>
                    <a:p>
                      <a:pPr algn="r"/>
                      <a:r>
                        <a:rPr lang="en-GB" sz="2800" b="1" i="1" dirty="0" smtClean="0">
                          <a:solidFill>
                            <a:schemeClr val="tx1"/>
                          </a:solidFill>
                          <a:latin typeface="Arial" pitchFamily="34" charset="0"/>
                          <a:cs typeface="Arial" pitchFamily="34" charset="0"/>
                        </a:rPr>
                        <a:t>GM Malenkov, a Soviet politician, </a:t>
                      </a:r>
                      <a:endParaRPr lang="en-GB" sz="2800" b="1" i="1" dirty="0" smtClean="0">
                        <a:solidFill>
                          <a:schemeClr val="tx1"/>
                        </a:solidFill>
                        <a:latin typeface="Arial" pitchFamily="34" charset="0"/>
                        <a:cs typeface="Arial" pitchFamily="34" charset="0"/>
                      </a:endParaRPr>
                    </a:p>
                    <a:p>
                      <a:pPr algn="r"/>
                      <a:r>
                        <a:rPr lang="en-GB" sz="2800" b="1" i="1" dirty="0" smtClean="0">
                          <a:solidFill>
                            <a:schemeClr val="tx1"/>
                          </a:solidFill>
                          <a:latin typeface="Arial" pitchFamily="34" charset="0"/>
                          <a:cs typeface="Arial" pitchFamily="34" charset="0"/>
                        </a:rPr>
                        <a:t>speaking </a:t>
                      </a:r>
                      <a:r>
                        <a:rPr lang="en-GB" sz="2800" b="1" i="1" dirty="0" smtClean="0">
                          <a:solidFill>
                            <a:schemeClr val="tx1"/>
                          </a:solidFill>
                          <a:latin typeface="Arial" pitchFamily="34" charset="0"/>
                          <a:cs typeface="Arial" pitchFamily="34" charset="0"/>
                        </a:rPr>
                        <a:t>in 1947 about the Marshall Plan. </a:t>
                      </a:r>
                    </a:p>
                    <a:p>
                      <a:pPr algn="r"/>
                      <a:r>
                        <a:rPr lang="en-GB" sz="2800" b="1" i="1" dirty="0" smtClean="0">
                          <a:solidFill>
                            <a:schemeClr val="tx1"/>
                          </a:solidFill>
                          <a:latin typeface="Arial" pitchFamily="34" charset="0"/>
                          <a:cs typeface="Arial" pitchFamily="34" charset="0"/>
                        </a:rPr>
                        <a:t> Andrei Zhdanov echoed this opinion</a:t>
                      </a: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TextBox 6"/>
          <p:cNvSpPr txBox="1"/>
          <p:nvPr/>
        </p:nvSpPr>
        <p:spPr>
          <a:xfrm>
            <a:off x="0" y="5229200"/>
            <a:ext cx="9144000" cy="707886"/>
          </a:xfrm>
          <a:prstGeom prst="rect">
            <a:avLst/>
          </a:prstGeom>
          <a:noFill/>
        </p:spPr>
        <p:txBody>
          <a:bodyPr wrap="square" rtlCol="0">
            <a:spAutoFit/>
          </a:bodyPr>
          <a:lstStyle/>
          <a:p>
            <a:pPr algn="ctr"/>
            <a:r>
              <a:rPr lang="en-GB" sz="2000" b="1" dirty="0" smtClean="0"/>
              <a:t>Compare this to the idea of the “Liberation” of Eastern Europe, which is worse:</a:t>
            </a:r>
          </a:p>
          <a:p>
            <a:pPr algn="ctr"/>
            <a:r>
              <a:rPr lang="en-GB" sz="2000" b="1" dirty="0" smtClean="0"/>
              <a:t>“Liberation” or “Dollar Imperialism”</a:t>
            </a:r>
            <a:endParaRPr lang="en-GB" sz="2000"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AutoShape 2"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4" name="AutoShape 4"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6" name="AutoShape 6"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5" name="TextBox 4"/>
          <p:cNvSpPr txBox="1"/>
          <p:nvPr/>
        </p:nvSpPr>
        <p:spPr>
          <a:xfrm>
            <a:off x="0" y="1450519"/>
            <a:ext cx="9144000" cy="3046988"/>
          </a:xfrm>
          <a:prstGeom prst="rect">
            <a:avLst/>
          </a:prstGeom>
          <a:solidFill>
            <a:schemeClr val="bg1">
              <a:alpha val="51000"/>
            </a:schemeClr>
          </a:solidFill>
        </p:spPr>
        <p:txBody>
          <a:bodyPr wrap="square" rtlCol="0">
            <a:spAutoFit/>
          </a:bodyPr>
          <a:lstStyle/>
          <a:p>
            <a:pPr algn="ctr"/>
            <a:r>
              <a:rPr lang="en-GB" sz="3200" b="1" dirty="0" smtClean="0">
                <a:solidFill>
                  <a:srgbClr val="C00000"/>
                </a:solidFill>
                <a:effectLst>
                  <a:outerShdw blurRad="38100" dist="38100" dir="2700000" algn="tl">
                    <a:srgbClr val="000000">
                      <a:alpha val="43137"/>
                    </a:srgbClr>
                  </a:outerShdw>
                </a:effectLst>
                <a:latin typeface="Candara" pitchFamily="34" charset="0"/>
              </a:rPr>
              <a:t>Thought for you:</a:t>
            </a:r>
          </a:p>
          <a:p>
            <a:pPr algn="ctr"/>
            <a:r>
              <a:rPr lang="en-GB" sz="4000" b="1" i="1" dirty="0" smtClean="0">
                <a:solidFill>
                  <a:srgbClr val="002060"/>
                </a:solidFill>
                <a:effectLst>
                  <a:outerShdw blurRad="38100" dist="38100" dir="2700000" algn="tl">
                    <a:srgbClr val="000000">
                      <a:alpha val="43137"/>
                    </a:srgbClr>
                  </a:outerShdw>
                </a:effectLst>
                <a:latin typeface="Candara" pitchFamily="34" charset="0"/>
              </a:rPr>
              <a:t>Have you ever bought a birthday present for someone ONLY because you know you’ll get one back from them, rather than buying it just because you care?</a:t>
            </a:r>
            <a:endParaRPr lang="en-GB" sz="3600" b="1" i="1" dirty="0" smtClean="0">
              <a:solidFill>
                <a:srgbClr val="002060"/>
              </a:solidFill>
              <a:effectLst>
                <a:outerShdw blurRad="38100" dist="38100" dir="2700000" algn="tl">
                  <a:srgbClr val="000000">
                    <a:alpha val="43137"/>
                  </a:srgbClr>
                </a:outerShdw>
              </a:effectLst>
              <a:latin typeface="Candara" pitchFamily="34" charset="0"/>
            </a:endParaRPr>
          </a:p>
        </p:txBody>
      </p:sp>
      <p:sp>
        <p:nvSpPr>
          <p:cNvPr id="6" name="TextBox 5"/>
          <p:cNvSpPr txBox="1"/>
          <p:nvPr/>
        </p:nvSpPr>
        <p:spPr>
          <a:xfrm>
            <a:off x="0" y="1412776"/>
            <a:ext cx="9144000" cy="3046988"/>
          </a:xfrm>
          <a:prstGeom prst="rect">
            <a:avLst/>
          </a:prstGeom>
          <a:solidFill>
            <a:schemeClr val="bg1"/>
          </a:solidFill>
        </p:spPr>
        <p:txBody>
          <a:bodyPr wrap="square" rtlCol="0">
            <a:spAutoFit/>
          </a:bodyPr>
          <a:lstStyle/>
          <a:p>
            <a:pPr algn="ctr"/>
            <a:r>
              <a:rPr lang="en-GB" sz="3200" b="1" dirty="0" smtClean="0">
                <a:solidFill>
                  <a:srgbClr val="C00000"/>
                </a:solidFill>
                <a:effectLst>
                  <a:outerShdw blurRad="38100" dist="38100" dir="2700000" algn="tl">
                    <a:srgbClr val="000000">
                      <a:alpha val="43137"/>
                    </a:srgbClr>
                  </a:outerShdw>
                </a:effectLst>
                <a:latin typeface="Candara" pitchFamily="34" charset="0"/>
              </a:rPr>
              <a:t>Final thought for you:</a:t>
            </a:r>
          </a:p>
          <a:p>
            <a:pPr algn="ctr"/>
            <a:r>
              <a:rPr lang="en-GB" sz="4000" b="1" i="1" dirty="0" smtClean="0">
                <a:solidFill>
                  <a:srgbClr val="002060"/>
                </a:solidFill>
                <a:effectLst>
                  <a:outerShdw blurRad="38100" dist="38100" dir="2700000" algn="tl">
                    <a:srgbClr val="000000">
                      <a:alpha val="43137"/>
                    </a:srgbClr>
                  </a:outerShdw>
                </a:effectLst>
                <a:latin typeface="Candara" pitchFamily="34" charset="0"/>
              </a:rPr>
              <a:t>Did the USA give money to European countries ONLY because they wanted to “buy” their loyalty, rather than giving money just because they cared?</a:t>
            </a:r>
            <a:endParaRPr lang="en-GB" sz="3600" b="1" i="1" dirty="0" smtClean="0">
              <a:solidFill>
                <a:srgbClr val="002060"/>
              </a:solidFill>
              <a:effectLst>
                <a:outerShdw blurRad="38100" dist="38100" dir="2700000" algn="tl">
                  <a:srgbClr val="000000">
                    <a:alpha val="43137"/>
                  </a:srgbClr>
                </a:outerShdw>
              </a:effectLst>
              <a:latin typeface="Candar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043608" y="2276872"/>
            <a:ext cx="7200800" cy="1569660"/>
          </a:xfrm>
          <a:prstGeom prst="rect">
            <a:avLst/>
          </a:prstGeom>
          <a:noFill/>
        </p:spPr>
        <p:txBody>
          <a:bodyPr wrap="square" rtlCol="0">
            <a:spAutoFit/>
          </a:bodyPr>
          <a:lstStyle/>
          <a:p>
            <a:pPr algn="ctr"/>
            <a:r>
              <a:rPr lang="en-GB" sz="2400" b="1" dirty="0" smtClean="0">
                <a:solidFill>
                  <a:srgbClr val="C00000"/>
                </a:solidFill>
              </a:rPr>
              <a:t>THE FOLLOWING SLIDES ARE FOR PRINTING OFF</a:t>
            </a:r>
          </a:p>
          <a:p>
            <a:pPr algn="ctr"/>
            <a:r>
              <a:rPr lang="en-GB" sz="2400" b="1" dirty="0" smtClean="0">
                <a:solidFill>
                  <a:srgbClr val="C00000"/>
                </a:solidFill>
              </a:rPr>
              <a:t>18-23</a:t>
            </a:r>
          </a:p>
          <a:p>
            <a:pPr algn="ctr"/>
            <a:r>
              <a:rPr lang="en-GB" sz="2400" b="1" dirty="0" smtClean="0">
                <a:solidFill>
                  <a:srgbClr val="C00000"/>
                </a:solidFill>
              </a:rPr>
              <a:t>WHILST 24-37 SHOULD ALREADY BE PRINTED DOUBLE SIDED AND LAMINATED FOR YOU</a:t>
            </a:r>
            <a:endParaRPr lang="en-GB" sz="2400" b="1" dirty="0">
              <a:solidFill>
                <a:srgbClr val="C0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johndclare.net/images/Greece.jpg"/>
          <p:cNvPicPr>
            <a:picLocks noChangeAspect="1" noChangeArrowheads="1"/>
          </p:cNvPicPr>
          <p:nvPr/>
        </p:nvPicPr>
        <p:blipFill>
          <a:blip r:embed="rId2"/>
          <a:srcRect/>
          <a:stretch>
            <a:fillRect/>
          </a:stretch>
        </p:blipFill>
        <p:spPr bwMode="auto">
          <a:xfrm>
            <a:off x="0" y="476671"/>
            <a:ext cx="9144000" cy="5886449"/>
          </a:xfrm>
          <a:prstGeom prst="rect">
            <a:avLst/>
          </a:prstGeom>
          <a:noFill/>
        </p:spPr>
      </p:pic>
      <p:sp>
        <p:nvSpPr>
          <p:cNvPr id="3" name="TextBox 2"/>
          <p:cNvSpPr txBox="1"/>
          <p:nvPr/>
        </p:nvSpPr>
        <p:spPr>
          <a:xfrm>
            <a:off x="5148064" y="260648"/>
            <a:ext cx="3744416" cy="1077218"/>
          </a:xfrm>
          <a:prstGeom prst="rect">
            <a:avLst/>
          </a:prstGeom>
          <a:solidFill>
            <a:schemeClr val="bg1"/>
          </a:solidFill>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b="1" dirty="0" smtClean="0">
                <a:latin typeface="Arial" pitchFamily="34" charset="0"/>
                <a:cs typeface="Arial" pitchFamily="34" charset="0"/>
              </a:rPr>
              <a:t>SOURCE P</a:t>
            </a:r>
          </a:p>
          <a:p>
            <a:r>
              <a:rPr lang="en-GB" sz="1600" dirty="0" smtClean="0">
                <a:latin typeface="Arial" pitchFamily="34" charset="0"/>
                <a:cs typeface="Arial" pitchFamily="34" charset="0"/>
              </a:rPr>
              <a:t>This Russian cartoon from 1947 shows Uncle Sam on the left and on the right are Greek communists.</a:t>
            </a:r>
            <a:endParaRPr lang="en-GB" sz="16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ts1.mm.bing.net/th?id=H.4661878704768376&amp;pid=1.9&amp;w=300&amp;h=300&amp;p=0"/>
          <p:cNvPicPr>
            <a:picLocks noChangeAspect="1" noChangeArrowheads="1"/>
          </p:cNvPicPr>
          <p:nvPr/>
        </p:nvPicPr>
        <p:blipFill>
          <a:blip r:embed="rId2"/>
          <a:srcRect/>
          <a:stretch>
            <a:fillRect/>
          </a:stretch>
        </p:blipFill>
        <p:spPr bwMode="auto">
          <a:xfrm rot="16200000">
            <a:off x="1475176" y="-575584"/>
            <a:ext cx="6697704" cy="7848872"/>
          </a:xfrm>
          <a:prstGeom prst="rect">
            <a:avLst/>
          </a:prstGeom>
          <a:noFill/>
        </p:spPr>
      </p:pic>
      <p:sp>
        <p:nvSpPr>
          <p:cNvPr id="6" name="TextBox 5"/>
          <p:cNvSpPr txBox="1"/>
          <p:nvPr/>
        </p:nvSpPr>
        <p:spPr>
          <a:xfrm rot="16200000">
            <a:off x="-803339" y="1387515"/>
            <a:ext cx="2304256" cy="338554"/>
          </a:xfrm>
          <a:prstGeom prst="rect">
            <a:avLst/>
          </a:prstGeom>
          <a:solidFill>
            <a:schemeClr val="bg1"/>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600" b="1" dirty="0" smtClean="0">
                <a:latin typeface="Arial" pitchFamily="34" charset="0"/>
                <a:cs typeface="Arial" pitchFamily="34" charset="0"/>
              </a:rPr>
              <a:t>An American cartoon</a:t>
            </a:r>
            <a:r>
              <a:rPr lang="en-GB" sz="1600" dirty="0" smtClean="0">
                <a:latin typeface="Arial" pitchFamily="34" charset="0"/>
                <a:cs typeface="Arial" pitchFamily="34" charset="0"/>
              </a:rPr>
              <a:t>.</a:t>
            </a:r>
            <a:endParaRPr lang="en-GB" sz="16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AutoShape 2"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4" name="AutoShape 4"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6" name="AutoShape 6"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5" name="TextBox 4"/>
          <p:cNvSpPr txBox="1"/>
          <p:nvPr/>
        </p:nvSpPr>
        <p:spPr>
          <a:xfrm>
            <a:off x="0" y="1450519"/>
            <a:ext cx="9144000" cy="3046988"/>
          </a:xfrm>
          <a:prstGeom prst="rect">
            <a:avLst/>
          </a:prstGeom>
          <a:solidFill>
            <a:schemeClr val="bg1">
              <a:alpha val="51000"/>
            </a:schemeClr>
          </a:solidFill>
        </p:spPr>
        <p:txBody>
          <a:bodyPr wrap="square" rtlCol="0">
            <a:spAutoFit/>
          </a:bodyPr>
          <a:lstStyle/>
          <a:p>
            <a:pPr algn="ctr"/>
            <a:r>
              <a:rPr lang="en-GB" sz="3200" b="1" dirty="0" smtClean="0">
                <a:solidFill>
                  <a:srgbClr val="C00000"/>
                </a:solidFill>
                <a:effectLst>
                  <a:outerShdw blurRad="38100" dist="38100" dir="2700000" algn="tl">
                    <a:srgbClr val="000000">
                      <a:alpha val="43137"/>
                    </a:srgbClr>
                  </a:outerShdw>
                </a:effectLst>
                <a:latin typeface="Candara" pitchFamily="34" charset="0"/>
              </a:rPr>
              <a:t>Thought for you:</a:t>
            </a:r>
          </a:p>
          <a:p>
            <a:pPr algn="ctr"/>
            <a:r>
              <a:rPr lang="en-GB" sz="4000" b="1" i="1" dirty="0" smtClean="0">
                <a:solidFill>
                  <a:srgbClr val="002060"/>
                </a:solidFill>
                <a:effectLst>
                  <a:outerShdw blurRad="38100" dist="38100" dir="2700000" algn="tl">
                    <a:srgbClr val="000000">
                      <a:alpha val="43137"/>
                    </a:srgbClr>
                  </a:outerShdw>
                </a:effectLst>
                <a:latin typeface="Candara" pitchFamily="34" charset="0"/>
              </a:rPr>
              <a:t>Have you ever bought a birthday present for someone ONLY because you know you’ll get one back from them, rather than buying it just because you care?</a:t>
            </a:r>
            <a:endParaRPr lang="en-GB" sz="3600" b="1" i="1" dirty="0" smtClean="0">
              <a:solidFill>
                <a:srgbClr val="002060"/>
              </a:solidFill>
              <a:effectLst>
                <a:outerShdw blurRad="38100" dist="38100" dir="2700000" algn="tl">
                  <a:srgbClr val="000000">
                    <a:alpha val="43137"/>
                  </a:srgbClr>
                </a:outerShdw>
              </a:effectLst>
              <a:latin typeface="Candara"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americanmilitary.files.wordpress.com/2012/04/truman-doctrine-cartoon-granger.jpg"/>
          <p:cNvPicPr>
            <a:picLocks noChangeAspect="1" noChangeArrowheads="1"/>
          </p:cNvPicPr>
          <p:nvPr/>
        </p:nvPicPr>
        <p:blipFill>
          <a:blip r:embed="rId2"/>
          <a:srcRect/>
          <a:stretch>
            <a:fillRect/>
          </a:stretch>
        </p:blipFill>
        <p:spPr bwMode="auto">
          <a:xfrm rot="16200000">
            <a:off x="1276507" y="-376914"/>
            <a:ext cx="6770499" cy="7524328"/>
          </a:xfrm>
          <a:prstGeom prst="rect">
            <a:avLst/>
          </a:prstGeom>
          <a:noFill/>
        </p:spPr>
      </p:pic>
      <p:sp>
        <p:nvSpPr>
          <p:cNvPr id="5" name="TextBox 4"/>
          <p:cNvSpPr txBox="1"/>
          <p:nvPr/>
        </p:nvSpPr>
        <p:spPr>
          <a:xfrm rot="16200000">
            <a:off x="-659323" y="4915907"/>
            <a:ext cx="2304256" cy="338554"/>
          </a:xfrm>
          <a:prstGeom prst="rect">
            <a:avLst/>
          </a:prstGeom>
          <a:solidFill>
            <a:schemeClr val="bg1"/>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600" b="1" dirty="0" smtClean="0">
                <a:latin typeface="Arial" pitchFamily="34" charset="0"/>
                <a:cs typeface="Arial" pitchFamily="34" charset="0"/>
              </a:rPr>
              <a:t>An American cartoon</a:t>
            </a:r>
            <a:r>
              <a:rPr lang="en-GB" sz="1600" dirty="0" smtClean="0">
                <a:latin typeface="Arial" pitchFamily="34" charset="0"/>
                <a:cs typeface="Arial" pitchFamily="34" charset="0"/>
              </a:rPr>
              <a:t>.</a:t>
            </a:r>
            <a:endParaRPr lang="en-GB" sz="16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johndclare.net/images/Marshallaid.jpg"/>
          <p:cNvPicPr>
            <a:picLocks noChangeAspect="1" noChangeArrowheads="1"/>
          </p:cNvPicPr>
          <p:nvPr/>
        </p:nvPicPr>
        <p:blipFill>
          <a:blip r:embed="rId2"/>
          <a:srcRect/>
          <a:stretch>
            <a:fillRect/>
          </a:stretch>
        </p:blipFill>
        <p:spPr bwMode="auto">
          <a:xfrm rot="16200000">
            <a:off x="1713005" y="-669398"/>
            <a:ext cx="6761599" cy="8100393"/>
          </a:xfrm>
          <a:prstGeom prst="rect">
            <a:avLst/>
          </a:prstGeom>
          <a:noFill/>
        </p:spPr>
      </p:pic>
      <p:sp>
        <p:nvSpPr>
          <p:cNvPr id="3" name="TextBox 2"/>
          <p:cNvSpPr txBox="1"/>
          <p:nvPr/>
        </p:nvSpPr>
        <p:spPr>
          <a:xfrm rot="16200000">
            <a:off x="-2767280" y="2767282"/>
            <a:ext cx="6858000" cy="1323439"/>
          </a:xfrm>
          <a:prstGeom prst="rect">
            <a:avLst/>
          </a:prstGeom>
          <a:solidFill>
            <a:schemeClr val="bg1"/>
          </a:solidFill>
          <a:ln>
            <a:solidFill>
              <a:schemeClr val="tx1"/>
            </a:solidFill>
          </a:ln>
        </p:spPr>
        <p:txBody>
          <a:bodyPr wrap="square" rtlCol="0">
            <a:spAutoFit/>
          </a:bodyPr>
          <a:lstStyle/>
          <a:p>
            <a:pPr algn="just"/>
            <a:r>
              <a:rPr lang="en-GB" sz="1600" b="1" dirty="0" smtClean="0">
                <a:latin typeface="Arial" pitchFamily="34" charset="0"/>
                <a:cs typeface="Arial" pitchFamily="34" charset="0"/>
              </a:rPr>
              <a:t>SOURCE Q</a:t>
            </a:r>
          </a:p>
          <a:p>
            <a:pPr algn="just"/>
            <a:r>
              <a:rPr lang="en-GB" sz="1600" dirty="0" smtClean="0">
                <a:latin typeface="Arial" pitchFamily="34" charset="0"/>
                <a:cs typeface="Arial" pitchFamily="34" charset="0"/>
              </a:rPr>
              <a:t>This cartoon of 1 October 1947 by EH </a:t>
            </a:r>
            <a:r>
              <a:rPr lang="en-GB" sz="1600" dirty="0" err="1" smtClean="0">
                <a:latin typeface="Arial" pitchFamily="34" charset="0"/>
                <a:cs typeface="Arial" pitchFamily="34" charset="0"/>
              </a:rPr>
              <a:t>Shepard</a:t>
            </a:r>
            <a:r>
              <a:rPr lang="en-GB" sz="1600" dirty="0" smtClean="0">
                <a:latin typeface="Arial" pitchFamily="34" charset="0"/>
                <a:cs typeface="Arial" pitchFamily="34" charset="0"/>
              </a:rPr>
              <a:t> for the British magazine </a:t>
            </a:r>
            <a:r>
              <a:rPr lang="en-GB" sz="1600" i="1" dirty="0" smtClean="0">
                <a:latin typeface="Arial" pitchFamily="34" charset="0"/>
                <a:cs typeface="Arial" pitchFamily="34" charset="0"/>
              </a:rPr>
              <a:t>Punch</a:t>
            </a:r>
            <a:r>
              <a:rPr lang="en-GB" sz="1600" dirty="0" smtClean="0">
                <a:latin typeface="Arial" pitchFamily="34" charset="0"/>
                <a:cs typeface="Arial" pitchFamily="34" charset="0"/>
              </a:rPr>
              <a:t> shows Marshall (on the left) telling 'Uncle Sam' - i.e. the American nation - that American Aid is needed to shore up the countries of western Europe: 'Come on Sam! It's up to us again.'</a:t>
            </a:r>
            <a:endParaRPr lang="en-GB" sz="16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www1.assumption.edu/users/mcclymer/His130/P-H/TrumanDoctrine/MediterraneanPatrolcartoon.jpg"/>
          <p:cNvPicPr>
            <a:picLocks noChangeAspect="1" noChangeArrowheads="1"/>
          </p:cNvPicPr>
          <p:nvPr/>
        </p:nvPicPr>
        <p:blipFill>
          <a:blip r:embed="rId2"/>
          <a:srcRect/>
          <a:stretch>
            <a:fillRect/>
          </a:stretch>
        </p:blipFill>
        <p:spPr bwMode="auto">
          <a:xfrm rot="16200000">
            <a:off x="1207396" y="-1207396"/>
            <a:ext cx="6858000" cy="9272792"/>
          </a:xfrm>
          <a:prstGeom prst="rect">
            <a:avLst/>
          </a:prstGeom>
          <a:noFill/>
        </p:spPr>
      </p:pic>
      <p:sp>
        <p:nvSpPr>
          <p:cNvPr id="5" name="TextBox 4"/>
          <p:cNvSpPr txBox="1"/>
          <p:nvPr/>
        </p:nvSpPr>
        <p:spPr>
          <a:xfrm rot="16200000">
            <a:off x="-413102" y="5029725"/>
            <a:ext cx="2304256" cy="830997"/>
          </a:xfrm>
          <a:prstGeom prst="rect">
            <a:avLst/>
          </a:prstGeom>
          <a:solidFill>
            <a:schemeClr val="bg1"/>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600" b="1" dirty="0" smtClean="0">
                <a:latin typeface="Arial" pitchFamily="34" charset="0"/>
                <a:cs typeface="Arial" pitchFamily="34" charset="0"/>
              </a:rPr>
              <a:t>An American cartoon from the Buffalo Evening News</a:t>
            </a:r>
            <a:r>
              <a:rPr lang="en-GB" sz="1600" dirty="0" smtClean="0">
                <a:latin typeface="Arial" pitchFamily="34" charset="0"/>
                <a:cs typeface="Arial" pitchFamily="34" charset="0"/>
              </a:rPr>
              <a:t>.</a:t>
            </a:r>
            <a:endParaRPr lang="en-GB" sz="16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http://www.johndclare.net/images/rivalbuses.jpg"/>
          <p:cNvPicPr>
            <a:picLocks noChangeAspect="1" noChangeArrowheads="1"/>
          </p:cNvPicPr>
          <p:nvPr/>
        </p:nvPicPr>
        <p:blipFill>
          <a:blip r:embed="rId2"/>
          <a:srcRect/>
          <a:stretch>
            <a:fillRect/>
          </a:stretch>
        </p:blipFill>
        <p:spPr bwMode="auto">
          <a:xfrm rot="16200000">
            <a:off x="1905337" y="-380664"/>
            <a:ext cx="6808984" cy="7668344"/>
          </a:xfrm>
          <a:prstGeom prst="rect">
            <a:avLst/>
          </a:prstGeom>
          <a:noFill/>
        </p:spPr>
      </p:pic>
      <p:sp>
        <p:nvSpPr>
          <p:cNvPr id="7" name="TextBox 6"/>
          <p:cNvSpPr txBox="1"/>
          <p:nvPr/>
        </p:nvSpPr>
        <p:spPr>
          <a:xfrm rot="16200000">
            <a:off x="-2767281" y="2767281"/>
            <a:ext cx="6858001" cy="1323439"/>
          </a:xfrm>
          <a:prstGeom prst="rect">
            <a:avLst/>
          </a:prstGeom>
          <a:solidFill>
            <a:schemeClr val="bg1"/>
          </a:solidFill>
          <a:ln>
            <a:solidFill>
              <a:schemeClr val="tx1"/>
            </a:solidFill>
          </a:ln>
        </p:spPr>
        <p:txBody>
          <a:bodyPr wrap="square" rtlCol="0">
            <a:spAutoFit/>
          </a:bodyPr>
          <a:lstStyle/>
          <a:p>
            <a:pPr algn="just"/>
            <a:r>
              <a:rPr lang="en-GB" sz="1600" b="1" dirty="0" smtClean="0">
                <a:latin typeface="Arial" pitchFamily="34" charset="0"/>
                <a:cs typeface="Arial" pitchFamily="34" charset="0"/>
              </a:rPr>
              <a:t>SOURCE R</a:t>
            </a:r>
          </a:p>
          <a:p>
            <a:pPr algn="just"/>
            <a:r>
              <a:rPr lang="en-GB" sz="1600" dirty="0" smtClean="0">
                <a:latin typeface="Arial" pitchFamily="34" charset="0"/>
                <a:cs typeface="Arial" pitchFamily="34" charset="0"/>
              </a:rPr>
              <a:t>This cartoon of 18 June 1947 by EH </a:t>
            </a:r>
            <a:r>
              <a:rPr lang="en-GB" sz="1600" dirty="0" err="1" smtClean="0">
                <a:latin typeface="Arial" pitchFamily="34" charset="0"/>
                <a:cs typeface="Arial" pitchFamily="34" charset="0"/>
              </a:rPr>
              <a:t>Shepard</a:t>
            </a:r>
            <a:r>
              <a:rPr lang="en-GB" sz="1600" dirty="0" smtClean="0">
                <a:latin typeface="Arial" pitchFamily="34" charset="0"/>
                <a:cs typeface="Arial" pitchFamily="34" charset="0"/>
              </a:rPr>
              <a:t> for the British magazine </a:t>
            </a:r>
            <a:r>
              <a:rPr lang="en-GB" sz="1600" i="1" dirty="0" smtClean="0">
                <a:latin typeface="Arial" pitchFamily="34" charset="0"/>
                <a:cs typeface="Arial" pitchFamily="34" charset="0"/>
              </a:rPr>
              <a:t>Punch</a:t>
            </a:r>
            <a:r>
              <a:rPr lang="en-GB" sz="1600" dirty="0" smtClean="0">
                <a:latin typeface="Arial" pitchFamily="34" charset="0"/>
                <a:cs typeface="Arial" pitchFamily="34" charset="0"/>
              </a:rPr>
              <a:t> shows Truman and Stalin as two taxi-drivers trying to get customers.  </a:t>
            </a:r>
          </a:p>
          <a:p>
            <a:pPr algn="just"/>
            <a:r>
              <a:rPr lang="en-GB" sz="1600" dirty="0" smtClean="0">
                <a:latin typeface="Arial" pitchFamily="34" charset="0"/>
                <a:cs typeface="Arial" pitchFamily="34" charset="0"/>
              </a:rPr>
              <a:t>The 'customers' are labelled 'Turkey', Hungary', 'Bulgaria', 'Austria’</a:t>
            </a:r>
            <a:endParaRPr lang="en-GB" sz="16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DL2729">
            <a:hlinkClick r:id="rId2"/>
          </p:cNvPr>
          <p:cNvPicPr>
            <a:picLocks noChangeAspect="1" noChangeArrowheads="1"/>
          </p:cNvPicPr>
          <p:nvPr/>
        </p:nvPicPr>
        <p:blipFill>
          <a:blip r:embed="rId3"/>
          <a:srcRect/>
          <a:stretch>
            <a:fillRect/>
          </a:stretch>
        </p:blipFill>
        <p:spPr bwMode="auto">
          <a:xfrm>
            <a:off x="432048" y="25424"/>
            <a:ext cx="8316416" cy="6832576"/>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83568" y="692696"/>
            <a:ext cx="7632848" cy="5262979"/>
          </a:xfrm>
          <a:prstGeom prst="rect">
            <a:avLst/>
          </a:prstGeom>
          <a:solidFill>
            <a:schemeClr val="bg1"/>
          </a:solidFill>
          <a:ln>
            <a:solidFill>
              <a:schemeClr val="tx1"/>
            </a:solidFill>
          </a:ln>
        </p:spPr>
        <p:txBody>
          <a:bodyPr wrap="square" rtlCol="0">
            <a:spAutoFit/>
          </a:bodyPr>
          <a:lstStyle/>
          <a:p>
            <a:pPr algn="ctr"/>
            <a:r>
              <a:rPr lang="en-GB" sz="2400" b="1" dirty="0" smtClean="0"/>
              <a:t>Artist:</a:t>
            </a:r>
          </a:p>
          <a:p>
            <a:pPr algn="ctr"/>
            <a:r>
              <a:rPr lang="en-GB" sz="2400" b="1" dirty="0" smtClean="0">
                <a:hlinkClick r:id="rId2" action="ppaction://hlinkfile"/>
              </a:rPr>
              <a:t>David Low (1891-1963)</a:t>
            </a:r>
            <a:endParaRPr lang="en-GB" sz="2400" b="1" dirty="0" smtClean="0"/>
          </a:p>
          <a:p>
            <a:pPr algn="ctr"/>
            <a:r>
              <a:rPr lang="en-GB" sz="2400" b="1" dirty="0" smtClean="0"/>
              <a:t>Published:</a:t>
            </a:r>
          </a:p>
          <a:p>
            <a:pPr algn="ctr"/>
            <a:r>
              <a:rPr lang="en-GB" sz="2400" b="1" dirty="0" smtClean="0">
                <a:hlinkClick r:id="rId3" action="ppaction://hlinkfile"/>
              </a:rPr>
              <a:t>Evening Standard</a:t>
            </a:r>
            <a:r>
              <a:rPr lang="en-GB" sz="2400" b="1" dirty="0" smtClean="0"/>
              <a:t>, </a:t>
            </a:r>
            <a:r>
              <a:rPr lang="en-GB" sz="2400" b="1" dirty="0" smtClean="0">
                <a:hlinkClick r:id="rId4" action="ppaction://hlinkfile"/>
              </a:rPr>
              <a:t>17 Jun 1947</a:t>
            </a:r>
            <a:endParaRPr lang="en-GB" sz="2400" b="1" dirty="0" smtClean="0"/>
          </a:p>
          <a:p>
            <a:pPr algn="ctr"/>
            <a:r>
              <a:rPr lang="en-GB" sz="2400" dirty="0" smtClean="0"/>
              <a:t>U.S</a:t>
            </a:r>
            <a:r>
              <a:rPr lang="en-GB" sz="2400" dirty="0" smtClean="0"/>
              <a:t>. Secretary of State Marshall outlined a plan to aid Europe, including Britain, Russia, and "everything west of Asia". If European countries brought all their national plans together, America offered financial and material help to revive a working economy in the world. Moscow purported to see in this just a repetition of Truman's declaration of three months before concerning Greece, whereby the US offered aid to free peoples resisting totalitarian pressure. The </a:t>
            </a:r>
            <a:r>
              <a:rPr lang="en-GB" sz="2400" dirty="0" smtClean="0"/>
              <a:t>whole </a:t>
            </a:r>
            <a:r>
              <a:rPr lang="en-GB" sz="2400" dirty="0" smtClean="0"/>
              <a:t>idea was, to Moscow, an attempt to enslave Europe with dollars.</a:t>
            </a:r>
            <a:endParaRPr lang="en-GB" sz="2400" b="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LSE4865">
            <a:hlinkClick r:id="rId2"/>
          </p:cNvPr>
          <p:cNvPicPr>
            <a:picLocks noChangeAspect="1" noChangeArrowheads="1"/>
          </p:cNvPicPr>
          <p:nvPr/>
        </p:nvPicPr>
        <p:blipFill>
          <a:blip r:embed="rId3"/>
          <a:srcRect/>
          <a:stretch>
            <a:fillRect/>
          </a:stretch>
        </p:blipFill>
        <p:spPr bwMode="auto">
          <a:xfrm>
            <a:off x="539552" y="31029"/>
            <a:ext cx="7992888" cy="6782347"/>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83568" y="692696"/>
            <a:ext cx="7632848" cy="4893647"/>
          </a:xfrm>
          <a:prstGeom prst="rect">
            <a:avLst/>
          </a:prstGeom>
          <a:solidFill>
            <a:schemeClr val="bg1"/>
          </a:solidFill>
          <a:ln>
            <a:solidFill>
              <a:schemeClr val="tx1"/>
            </a:solidFill>
          </a:ln>
        </p:spPr>
        <p:txBody>
          <a:bodyPr wrap="square" rtlCol="0">
            <a:spAutoFit/>
          </a:bodyPr>
          <a:lstStyle/>
          <a:p>
            <a:pPr algn="ctr"/>
            <a:r>
              <a:rPr lang="en-GB" sz="2400" b="1" dirty="0" smtClean="0"/>
              <a:t>Artist:</a:t>
            </a:r>
            <a:endParaRPr lang="en-GB" sz="2400" b="1" dirty="0" smtClean="0"/>
          </a:p>
          <a:p>
            <a:pPr algn="ctr"/>
            <a:r>
              <a:rPr lang="en-GB" sz="2400" b="1" dirty="0" smtClean="0">
                <a:hlinkClick r:id="rId2" action="ppaction://hlinkfile"/>
              </a:rPr>
              <a:t>David Low (1891-1963)</a:t>
            </a:r>
            <a:endParaRPr lang="en-GB" sz="2400" b="1" dirty="0" smtClean="0"/>
          </a:p>
          <a:p>
            <a:pPr algn="ctr"/>
            <a:r>
              <a:rPr lang="en-GB" sz="2400" b="1" dirty="0" smtClean="0"/>
              <a:t>Published:</a:t>
            </a:r>
          </a:p>
          <a:p>
            <a:pPr algn="ctr"/>
            <a:r>
              <a:rPr lang="en-GB" sz="2400" b="1" dirty="0" smtClean="0">
                <a:hlinkClick r:id="rId3" action="ppaction://hlinkfile"/>
              </a:rPr>
              <a:t>Evening Standard</a:t>
            </a:r>
            <a:r>
              <a:rPr lang="en-GB" sz="2400" b="1" dirty="0" smtClean="0"/>
              <a:t>, </a:t>
            </a:r>
            <a:r>
              <a:rPr lang="en-GB" sz="2400" b="1" dirty="0" smtClean="0">
                <a:hlinkClick r:id="rId4" action="ppaction://hlinkfile"/>
              </a:rPr>
              <a:t>14 Mar 1947</a:t>
            </a:r>
            <a:endParaRPr lang="en-GB" sz="2400" b="1" dirty="0" smtClean="0"/>
          </a:p>
          <a:p>
            <a:pPr algn="ctr"/>
            <a:r>
              <a:rPr lang="en-GB" sz="2400" dirty="0" smtClean="0"/>
              <a:t>The </a:t>
            </a:r>
            <a:r>
              <a:rPr lang="en-GB" sz="2400" dirty="0" smtClean="0"/>
              <a:t>Communists seemed to be winning the civil war in Greece when the Foreign Ministers' Conference at Moscow was shaken by the announcement by President Truman from Washington of a new policy: The US, as an "investment in world freedom", in the future would actively assist free peoples to resist attempts to impose totalitarian regimes upon them. As a start, the US would help the Greek government to defend itself in its war against the Communist aided </a:t>
            </a:r>
            <a:r>
              <a:rPr lang="en-GB" sz="2400" dirty="0" smtClean="0"/>
              <a:t>revolutionaries.</a:t>
            </a:r>
            <a:endParaRPr lang="en-GB" sz="2400" b="1"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DL2697">
            <a:hlinkClick r:id="rId2"/>
          </p:cNvPr>
          <p:cNvPicPr>
            <a:picLocks noChangeAspect="1" noChangeArrowheads="1"/>
          </p:cNvPicPr>
          <p:nvPr/>
        </p:nvPicPr>
        <p:blipFill>
          <a:blip r:embed="rId3"/>
          <a:srcRect/>
          <a:stretch>
            <a:fillRect/>
          </a:stretch>
        </p:blipFill>
        <p:spPr bwMode="auto">
          <a:xfrm>
            <a:off x="611560" y="0"/>
            <a:ext cx="7946046" cy="685800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83568" y="620688"/>
            <a:ext cx="7632848" cy="4893647"/>
          </a:xfrm>
          <a:prstGeom prst="rect">
            <a:avLst/>
          </a:prstGeom>
          <a:solidFill>
            <a:schemeClr val="bg1"/>
          </a:solidFill>
          <a:ln>
            <a:solidFill>
              <a:schemeClr val="tx1"/>
            </a:solidFill>
          </a:ln>
        </p:spPr>
        <p:txBody>
          <a:bodyPr wrap="square" rtlCol="0">
            <a:spAutoFit/>
          </a:bodyPr>
          <a:lstStyle/>
          <a:p>
            <a:pPr algn="ctr"/>
            <a:r>
              <a:rPr lang="en-GB" sz="2400" b="1" dirty="0" smtClean="0"/>
              <a:t>Artist:</a:t>
            </a:r>
          </a:p>
          <a:p>
            <a:pPr algn="ctr"/>
            <a:r>
              <a:rPr lang="en-GB" sz="2400" b="1" dirty="0" smtClean="0">
                <a:hlinkClick r:id="rId2" action="ppaction://hlinkfile"/>
              </a:rPr>
              <a:t>David Low (1891-1963)</a:t>
            </a:r>
            <a:endParaRPr lang="en-GB" sz="2400" b="1" dirty="0" smtClean="0"/>
          </a:p>
          <a:p>
            <a:pPr algn="ctr"/>
            <a:r>
              <a:rPr lang="en-GB" sz="2400" b="1" dirty="0" smtClean="0"/>
              <a:t>Published:</a:t>
            </a:r>
          </a:p>
          <a:p>
            <a:pPr algn="ctr"/>
            <a:r>
              <a:rPr lang="en-GB" sz="2400" b="1" dirty="0" smtClean="0">
                <a:hlinkClick r:id="rId3" action="ppaction://hlinkfile"/>
              </a:rPr>
              <a:t>Evening Standard</a:t>
            </a:r>
            <a:r>
              <a:rPr lang="en-GB" sz="2400" b="1" dirty="0" smtClean="0"/>
              <a:t>, </a:t>
            </a:r>
            <a:r>
              <a:rPr lang="en-GB" sz="2400" b="1" dirty="0" smtClean="0">
                <a:hlinkClick r:id="rId4" action="ppaction://hlinkfile"/>
              </a:rPr>
              <a:t>06 Mar 1947</a:t>
            </a:r>
            <a:endParaRPr lang="en-GB" sz="2400" b="1" dirty="0" smtClean="0"/>
          </a:p>
          <a:p>
            <a:pPr algn="ctr"/>
            <a:r>
              <a:rPr lang="en-GB" sz="2400" dirty="0" smtClean="0"/>
              <a:t>News</a:t>
            </a:r>
            <a:r>
              <a:rPr lang="en-GB" sz="2400" dirty="0" smtClean="0"/>
              <a:t>: Mar 12. US </a:t>
            </a:r>
            <a:r>
              <a:rPr lang="en-GB" sz="2400" dirty="0" smtClean="0"/>
              <a:t>President </a:t>
            </a:r>
            <a:r>
              <a:rPr lang="en-GB" sz="2400" dirty="0" smtClean="0"/>
              <a:t>Truman told Congress today that America must abandon her traditional policy of isolationism and intervene throughout the world to oppose Communism. "I would not </a:t>
            </a:r>
            <a:r>
              <a:rPr lang="en-GB" sz="2400" dirty="0" smtClean="0"/>
              <a:t>recommend </a:t>
            </a:r>
            <a:r>
              <a:rPr lang="en-GB" sz="2400" dirty="0" smtClean="0"/>
              <a:t>it except that the alternative is much more serious. The foreign policy and national security of this country are involved", he said in a speech calling for an immediate 400 million dollars in aid to the Greek and Turkish governments, who are opposed by Communist rebels.</a:t>
            </a:r>
            <a:endParaRPr lang="en-GB" sz="24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2" name="Picture 12" descr="http://www.cvce.eu/content/publication/2008/2/27/1744ed4a-e6fe-47eb-b751-4e5a611fc38e/publishable.jpg"/>
          <p:cNvPicPr>
            <a:picLocks noChangeAspect="1" noChangeArrowheads="1"/>
          </p:cNvPicPr>
          <p:nvPr/>
        </p:nvPicPr>
        <p:blipFill>
          <a:blip r:embed="rId2"/>
          <a:srcRect/>
          <a:stretch>
            <a:fillRect/>
          </a:stretch>
        </p:blipFill>
        <p:spPr bwMode="auto">
          <a:xfrm>
            <a:off x="216024" y="41775"/>
            <a:ext cx="8676456" cy="6816225"/>
          </a:xfrm>
          <a:prstGeom prst="rect">
            <a:avLst/>
          </a:prstGeom>
          <a:noFill/>
        </p:spPr>
      </p:pic>
      <p:sp>
        <p:nvSpPr>
          <p:cNvPr id="46082" name="AutoShape 2"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4" name="AutoShape 4"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6" name="AutoShape 6"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5" name="TextBox 4"/>
          <p:cNvSpPr txBox="1"/>
          <p:nvPr/>
        </p:nvSpPr>
        <p:spPr>
          <a:xfrm>
            <a:off x="0" y="0"/>
            <a:ext cx="9144000" cy="6801862"/>
          </a:xfrm>
          <a:prstGeom prst="rect">
            <a:avLst/>
          </a:prstGeom>
          <a:solidFill>
            <a:schemeClr val="bg1">
              <a:alpha val="51000"/>
            </a:schemeClr>
          </a:solidFill>
        </p:spPr>
        <p:txBody>
          <a:bodyPr wrap="square" rtlCol="0">
            <a:spAutoFit/>
          </a:bodyPr>
          <a:lstStyle/>
          <a:p>
            <a:pPr algn="ctr"/>
            <a:r>
              <a:rPr lang="en-GB" sz="3200" b="1" dirty="0" smtClean="0">
                <a:solidFill>
                  <a:srgbClr val="C00000"/>
                </a:solidFill>
                <a:effectLst>
                  <a:outerShdw blurRad="38100" dist="38100" dir="2700000" algn="tl">
                    <a:srgbClr val="000000">
                      <a:alpha val="43137"/>
                    </a:srgbClr>
                  </a:outerShdw>
                </a:effectLst>
                <a:latin typeface="Candara" pitchFamily="34" charset="0"/>
              </a:rPr>
              <a:t>CONTROLLED ASSESSMENT:</a:t>
            </a:r>
          </a:p>
          <a:p>
            <a:pPr lvl="0" algn="ctr"/>
            <a:r>
              <a:rPr kumimoji="0" lang="en-GB" sz="3200" b="1" i="1" u="none" strike="noStrike" cap="none" normalizeH="0" dirty="0" smtClean="0">
                <a:ln>
                  <a:noFill/>
                </a:ln>
                <a:solidFill>
                  <a:srgbClr val="C00000"/>
                </a:solidFill>
                <a:effectLst>
                  <a:outerShdw blurRad="38100" dist="38100" dir="2700000" algn="tl">
                    <a:srgbClr val="000000">
                      <a:alpha val="43137"/>
                    </a:srgbClr>
                  </a:outerShdw>
                </a:effectLst>
                <a:latin typeface="Candara" pitchFamily="34" charset="0"/>
                <a:cs typeface="Arial" charset="0"/>
              </a:rPr>
              <a:t>Cold War Relations 1941-1965</a:t>
            </a:r>
          </a:p>
          <a:p>
            <a:pPr lvl="0" algn="ctr"/>
            <a:endParaRPr lang="en-GB" sz="3200" b="1" i="1" dirty="0" smtClean="0">
              <a:solidFill>
                <a:srgbClr val="C00000"/>
              </a:solidFill>
              <a:effectLst>
                <a:outerShdw blurRad="38100" dist="38100" dir="2700000" algn="tl">
                  <a:srgbClr val="000000">
                    <a:alpha val="43137"/>
                  </a:srgbClr>
                </a:outerShdw>
              </a:effectLst>
              <a:latin typeface="Candara" pitchFamily="34" charset="0"/>
              <a:cs typeface="Arial" charset="0"/>
            </a:endParaRPr>
          </a:p>
          <a:p>
            <a:pPr algn="ctr"/>
            <a:endParaRPr lang="en-GB" sz="4400" b="1" dirty="0" smtClean="0">
              <a:solidFill>
                <a:srgbClr val="C00000"/>
              </a:solidFill>
              <a:effectLst>
                <a:outerShdw blurRad="38100" dist="38100" dir="2700000" algn="tl">
                  <a:srgbClr val="000000">
                    <a:alpha val="43137"/>
                  </a:srgbClr>
                </a:outerShdw>
              </a:effectLst>
            </a:endParaRPr>
          </a:p>
          <a:p>
            <a:pPr algn="ctr"/>
            <a:endParaRPr lang="en-GB" sz="4400" b="1" dirty="0" smtClean="0">
              <a:solidFill>
                <a:srgbClr val="C00000"/>
              </a:solidFill>
              <a:effectLst>
                <a:outerShdw blurRad="38100" dist="38100" dir="2700000" algn="tl">
                  <a:srgbClr val="000000">
                    <a:alpha val="43137"/>
                  </a:srgbClr>
                </a:outerShdw>
              </a:effectLst>
            </a:endParaRPr>
          </a:p>
          <a:p>
            <a:pPr algn="ctr"/>
            <a:endParaRPr lang="en-GB" sz="4400" b="1" dirty="0" smtClean="0">
              <a:solidFill>
                <a:srgbClr val="C00000"/>
              </a:solidFill>
              <a:effectLst>
                <a:outerShdw blurRad="38100" dist="38100" dir="2700000" algn="tl">
                  <a:srgbClr val="000000">
                    <a:alpha val="43137"/>
                  </a:srgbClr>
                </a:outerShdw>
              </a:effectLst>
            </a:endParaRPr>
          </a:p>
          <a:p>
            <a:pPr algn="ctr"/>
            <a:endParaRPr lang="en-GB" sz="4400" b="1" dirty="0" smtClean="0">
              <a:solidFill>
                <a:srgbClr val="C00000"/>
              </a:solidFill>
              <a:effectLst>
                <a:outerShdw blurRad="38100" dist="38100" dir="2700000" algn="tl">
                  <a:srgbClr val="000000">
                    <a:alpha val="43137"/>
                  </a:srgbClr>
                </a:outerShdw>
              </a:effectLst>
            </a:endParaRPr>
          </a:p>
          <a:p>
            <a:pPr algn="ctr"/>
            <a:r>
              <a:rPr lang="en-GB" sz="4400" b="1" dirty="0" smtClean="0">
                <a:solidFill>
                  <a:srgbClr val="C00000"/>
                </a:solidFill>
                <a:effectLst>
                  <a:outerShdw blurRad="38100" dist="38100" dir="2700000" algn="tl">
                    <a:srgbClr val="000000">
                      <a:alpha val="43137"/>
                    </a:srgbClr>
                  </a:outerShdw>
                </a:effectLst>
              </a:rPr>
              <a:t>Doctrine and Aid: Dollar Imperialism </a:t>
            </a:r>
            <a:endParaRPr lang="en-GB" sz="2800" b="1" dirty="0" smtClean="0">
              <a:solidFill>
                <a:srgbClr val="C00000"/>
              </a:solidFill>
              <a:effectLst>
                <a:outerShdw blurRad="38100" dist="38100" dir="2700000" algn="tl">
                  <a:srgbClr val="000000">
                    <a:alpha val="43137"/>
                  </a:srgbClr>
                </a:outerShdw>
              </a:effectLst>
              <a:latin typeface="Candara" pitchFamily="34" charset="0"/>
            </a:endParaRPr>
          </a:p>
          <a:p>
            <a:pPr algn="ctr"/>
            <a:endParaRPr kumimoji="0" lang="en-GB" sz="3200" b="1" i="1" u="sng" strike="noStrike" cap="none" normalizeH="0" baseline="0" dirty="0" smtClean="0">
              <a:ln>
                <a:noFill/>
              </a:ln>
              <a:solidFill>
                <a:srgbClr val="002060"/>
              </a:solidFill>
              <a:effectLst>
                <a:outerShdw blurRad="38100" dist="38100" dir="2700000" algn="tl">
                  <a:srgbClr val="000000">
                    <a:alpha val="43137"/>
                  </a:srgbClr>
                </a:outerShdw>
              </a:effectLst>
              <a:latin typeface="Candara" pitchFamily="34" charset="0"/>
              <a:cs typeface="Arial" charset="0"/>
            </a:endParaRPr>
          </a:p>
          <a:p>
            <a:pPr algn="ctr"/>
            <a:r>
              <a:rPr kumimoji="0" lang="en-GB" sz="3200" b="1" i="1" u="sng" strike="noStrike" cap="none" normalizeH="0" baseline="0" dirty="0" smtClean="0">
                <a:ln>
                  <a:noFill/>
                </a:ln>
                <a:solidFill>
                  <a:srgbClr val="C00000"/>
                </a:solidFill>
                <a:effectLst>
                  <a:outerShdw blurRad="38100" dist="38100" dir="2700000" algn="tl">
                    <a:srgbClr val="000000">
                      <a:alpha val="43137"/>
                    </a:srgbClr>
                  </a:outerShdw>
                </a:effectLst>
                <a:latin typeface="Candara" pitchFamily="34" charset="0"/>
                <a:cs typeface="Arial" charset="0"/>
              </a:rPr>
              <a:t>What caused the Cold War</a:t>
            </a:r>
            <a:r>
              <a:rPr kumimoji="0" lang="en-GB" sz="3200" b="1" i="1" u="sng" strike="noStrike" cap="none" normalizeH="0" baseline="0" dirty="0" smtClean="0">
                <a:ln>
                  <a:noFill/>
                </a:ln>
                <a:solidFill>
                  <a:srgbClr val="C00000"/>
                </a:solidFill>
                <a:effectLst>
                  <a:outerShdw blurRad="38100" dist="38100" dir="2700000" algn="tl">
                    <a:srgbClr val="000000">
                      <a:alpha val="43137"/>
                    </a:srgbClr>
                  </a:outerShdw>
                </a:effectLst>
                <a:latin typeface="Candara" pitchFamily="34" charset="0"/>
                <a:cs typeface="Arial" charset="0"/>
              </a:rPr>
              <a:t>?</a:t>
            </a:r>
            <a:endParaRPr lang="en-GB" sz="2800" b="1" i="1" dirty="0" smtClean="0">
              <a:solidFill>
                <a:schemeClr val="bg1"/>
              </a:solidFill>
              <a:effectLst>
                <a:outerShdw blurRad="38100" dist="38100" dir="2700000" algn="tl">
                  <a:srgbClr val="000000">
                    <a:alpha val="43137"/>
                  </a:srgbClr>
                </a:outerShdw>
              </a:effectLst>
              <a:latin typeface="Candara" pitchFamily="34" charset="0"/>
            </a:endParaRPr>
          </a:p>
          <a:p>
            <a:pPr algn="ctr"/>
            <a:endParaRPr lang="en-GB" sz="2800" b="1" i="1" dirty="0" smtClean="0">
              <a:solidFill>
                <a:schemeClr val="bg1"/>
              </a:solidFill>
              <a:effectLst>
                <a:outerShdw blurRad="38100" dist="38100" dir="2700000" algn="tl">
                  <a:srgbClr val="000000">
                    <a:alpha val="43137"/>
                  </a:srgbClr>
                </a:outerShdw>
              </a:effectLst>
              <a:latin typeface="Candara" pitchFamily="34" charset="0"/>
            </a:endParaRPr>
          </a:p>
          <a:p>
            <a:pPr algn="ctr"/>
            <a:endParaRPr lang="en-GB" sz="2800" b="1" i="1" dirty="0" smtClean="0">
              <a:solidFill>
                <a:schemeClr val="bg1"/>
              </a:solidFill>
              <a:effectLst>
                <a:outerShdw blurRad="38100" dist="38100" dir="2700000" algn="tl">
                  <a:srgbClr val="000000">
                    <a:alpha val="43137"/>
                  </a:srgbClr>
                </a:outerShdw>
              </a:effectLst>
              <a:latin typeface="Candara"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DL2732">
            <a:hlinkClick r:id="rId2"/>
          </p:cNvPr>
          <p:cNvPicPr>
            <a:picLocks noChangeAspect="1" noChangeArrowheads="1"/>
          </p:cNvPicPr>
          <p:nvPr/>
        </p:nvPicPr>
        <p:blipFill>
          <a:blip r:embed="rId3"/>
          <a:srcRect/>
          <a:stretch>
            <a:fillRect/>
          </a:stretch>
        </p:blipFill>
        <p:spPr bwMode="auto">
          <a:xfrm>
            <a:off x="539552" y="-14890"/>
            <a:ext cx="8119442" cy="6872890"/>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043608" y="1052736"/>
            <a:ext cx="7128792" cy="4401205"/>
          </a:xfrm>
          <a:prstGeom prst="rect">
            <a:avLst/>
          </a:prstGeom>
          <a:solidFill>
            <a:schemeClr val="bg1"/>
          </a:solidFill>
          <a:ln>
            <a:solidFill>
              <a:schemeClr val="tx1"/>
            </a:solidFill>
          </a:ln>
        </p:spPr>
        <p:txBody>
          <a:bodyPr wrap="square" rtlCol="0">
            <a:spAutoFit/>
          </a:bodyPr>
          <a:lstStyle/>
          <a:p>
            <a:pPr algn="ctr"/>
            <a:r>
              <a:rPr lang="en-GB" sz="2800" b="1" dirty="0" smtClean="0"/>
              <a:t>Artist:</a:t>
            </a:r>
          </a:p>
          <a:p>
            <a:pPr algn="ctr"/>
            <a:r>
              <a:rPr lang="en-GB" sz="2800" b="1" dirty="0" smtClean="0">
                <a:hlinkClick r:id="rId2" action="ppaction://hlinkfile"/>
              </a:rPr>
              <a:t>David Low (1891-1963)</a:t>
            </a:r>
            <a:endParaRPr lang="en-GB" sz="2800" b="1" dirty="0" smtClean="0"/>
          </a:p>
          <a:p>
            <a:pPr algn="ctr"/>
            <a:r>
              <a:rPr lang="en-GB" sz="2800" b="1" dirty="0" smtClean="0"/>
              <a:t>Published:</a:t>
            </a:r>
          </a:p>
          <a:p>
            <a:pPr algn="ctr"/>
            <a:r>
              <a:rPr lang="en-GB" sz="2800" b="1" dirty="0" smtClean="0">
                <a:hlinkClick r:id="rId3" action="ppaction://hlinkfile"/>
              </a:rPr>
              <a:t>Evening Standard</a:t>
            </a:r>
            <a:r>
              <a:rPr lang="en-GB" sz="2800" b="1" dirty="0" smtClean="0"/>
              <a:t>, </a:t>
            </a:r>
            <a:r>
              <a:rPr lang="en-GB" sz="2800" b="1" dirty="0" smtClean="0">
                <a:hlinkClick r:id="rId4" action="ppaction://hlinkfile"/>
              </a:rPr>
              <a:t>24 Jun 1947</a:t>
            </a:r>
            <a:endParaRPr lang="en-GB" sz="2800" b="1" dirty="0" smtClean="0"/>
          </a:p>
          <a:p>
            <a:pPr algn="ctr"/>
            <a:endParaRPr lang="en-GB" sz="2800" b="1" dirty="0" smtClean="0"/>
          </a:p>
          <a:p>
            <a:pPr algn="ctr"/>
            <a:r>
              <a:rPr lang="en-GB" sz="2800" dirty="0" smtClean="0"/>
              <a:t>News: June 19. Bevin warns the USSR that "appeasement" in Anglo-Soviet relation is over. June 22. The USSR agrees to attend talks with Britain and France on the Marshall Plan for European aid</a:t>
            </a:r>
            <a:r>
              <a:rPr lang="en-GB" sz="2800" dirty="0" smtClean="0"/>
              <a:t>.</a:t>
            </a:r>
            <a:endParaRPr lang="en-GB" sz="28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DL2742">
            <a:hlinkClick r:id="rId2"/>
          </p:cNvPr>
          <p:cNvPicPr>
            <a:picLocks noChangeAspect="1" noChangeArrowheads="1"/>
          </p:cNvPicPr>
          <p:nvPr/>
        </p:nvPicPr>
        <p:blipFill>
          <a:blip r:embed="rId3"/>
          <a:srcRect/>
          <a:stretch>
            <a:fillRect/>
          </a:stretch>
        </p:blipFill>
        <p:spPr bwMode="auto">
          <a:xfrm>
            <a:off x="611560" y="1454"/>
            <a:ext cx="7831410" cy="6856546"/>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39552" y="332656"/>
            <a:ext cx="7992888" cy="5940088"/>
          </a:xfrm>
          <a:prstGeom prst="rect">
            <a:avLst/>
          </a:prstGeom>
          <a:solidFill>
            <a:schemeClr val="bg1"/>
          </a:solidFill>
          <a:ln>
            <a:solidFill>
              <a:schemeClr val="tx1"/>
            </a:solidFill>
          </a:ln>
        </p:spPr>
        <p:txBody>
          <a:bodyPr wrap="square" rtlCol="0">
            <a:spAutoFit/>
          </a:bodyPr>
          <a:lstStyle/>
          <a:p>
            <a:pPr algn="ctr"/>
            <a:r>
              <a:rPr lang="en-GB" sz="2000" b="1" dirty="0" smtClean="0"/>
              <a:t>Artist:</a:t>
            </a:r>
          </a:p>
          <a:p>
            <a:pPr algn="ctr"/>
            <a:r>
              <a:rPr lang="en-GB" sz="2000" b="1" dirty="0" smtClean="0">
                <a:hlinkClick r:id="rId2" action="ppaction://hlinkfile"/>
              </a:rPr>
              <a:t>David Low (1891-1963)</a:t>
            </a:r>
            <a:endParaRPr lang="en-GB" sz="2000" b="1" dirty="0" smtClean="0"/>
          </a:p>
          <a:p>
            <a:pPr algn="ctr"/>
            <a:r>
              <a:rPr lang="en-GB" sz="2000" b="1" dirty="0" smtClean="0"/>
              <a:t>Published:</a:t>
            </a:r>
          </a:p>
          <a:p>
            <a:pPr algn="ctr"/>
            <a:r>
              <a:rPr lang="en-GB" sz="2000" b="1" dirty="0" smtClean="0">
                <a:hlinkClick r:id="rId3" action="ppaction://hlinkfile"/>
              </a:rPr>
              <a:t>Evening Standard</a:t>
            </a:r>
            <a:r>
              <a:rPr lang="en-GB" sz="2000" b="1" dirty="0" smtClean="0"/>
              <a:t>, </a:t>
            </a:r>
            <a:r>
              <a:rPr lang="en-GB" sz="2000" b="1" dirty="0" smtClean="0">
                <a:hlinkClick r:id="rId4" action="ppaction://hlinkfile"/>
              </a:rPr>
              <a:t>15 Jul 1947</a:t>
            </a:r>
            <a:endParaRPr lang="en-GB" sz="2000" b="1" dirty="0" smtClean="0"/>
          </a:p>
          <a:p>
            <a:pPr algn="ctr"/>
            <a:r>
              <a:rPr lang="en-GB" sz="2000" dirty="0" smtClean="0"/>
              <a:t>News: July 15. </a:t>
            </a:r>
            <a:r>
              <a:rPr lang="en-GB" sz="2000" dirty="0" smtClean="0"/>
              <a:t>After </a:t>
            </a:r>
            <a:r>
              <a:rPr lang="en-GB" sz="2000" dirty="0" smtClean="0"/>
              <a:t>a meeting in Paris of only two days, foreign ministers of all European countries, with the exception of the Soviet block and Finland, agreed on a European recovery programme to be put to the United States. "It was the quickest conference I have ever have ever presided over," Ernest Bevin, British Foreign </a:t>
            </a:r>
            <a:r>
              <a:rPr lang="en-GB" sz="2000" dirty="0" smtClean="0"/>
              <a:t>Secretary, </a:t>
            </a:r>
            <a:r>
              <a:rPr lang="en-GB" sz="2000" dirty="0" smtClean="0"/>
              <a:t>said last night. The recovery programme, drawn up at the invitation of George C. Marshall, US Secretary of State, will be funded by the US. Last month, Marshall warned that Europe must have help or "face economic, social, and political deterioration of a very grave character." ... [Chronicle of the 20th century] As a first step to the Marshall plan, the European statesmen met in Paris to draw up a balance sheet of needs and resources, to see how they could help one another and how much American aid was required to put Europe on its feet. </a:t>
            </a:r>
            <a:r>
              <a:rPr lang="en-GB" sz="2000" dirty="0" err="1" smtClean="0"/>
              <a:t>Bidault</a:t>
            </a:r>
            <a:r>
              <a:rPr lang="en-GB" sz="2000" dirty="0" smtClean="0"/>
              <a:t>, for France, said that the resources of Germany should be used for everybody, including the Germans, which was interpreted as meaning that the restriction of the </a:t>
            </a:r>
            <a:r>
              <a:rPr lang="en-GB" sz="2000" dirty="0" smtClean="0"/>
              <a:t>Potsdam </a:t>
            </a:r>
            <a:r>
              <a:rPr lang="en-GB" sz="2000" dirty="0" smtClean="0"/>
              <a:t>Agreement would not be regarded as inviolate. </a:t>
            </a:r>
            <a:endParaRPr lang="en-GB" sz="2000" b="1"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ILW1280"/>
          <p:cNvPicPr>
            <a:picLocks noChangeAspect="1" noChangeArrowheads="1"/>
          </p:cNvPicPr>
          <p:nvPr/>
        </p:nvPicPr>
        <p:blipFill>
          <a:blip r:embed="rId2"/>
          <a:srcRect/>
          <a:stretch>
            <a:fillRect/>
          </a:stretch>
        </p:blipFill>
        <p:spPr bwMode="auto">
          <a:xfrm>
            <a:off x="53849" y="2348880"/>
            <a:ext cx="9090151" cy="2376264"/>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55576" y="980728"/>
            <a:ext cx="7704856" cy="4832092"/>
          </a:xfrm>
          <a:prstGeom prst="rect">
            <a:avLst/>
          </a:prstGeom>
          <a:solidFill>
            <a:schemeClr val="bg1"/>
          </a:solidFill>
          <a:ln>
            <a:solidFill>
              <a:schemeClr val="tx1"/>
            </a:solidFill>
          </a:ln>
        </p:spPr>
        <p:txBody>
          <a:bodyPr wrap="square" rtlCol="0">
            <a:spAutoFit/>
          </a:bodyPr>
          <a:lstStyle/>
          <a:p>
            <a:pPr algn="ctr"/>
            <a:r>
              <a:rPr lang="en-GB" sz="2800" b="1" dirty="0" smtClean="0"/>
              <a:t>Artist:</a:t>
            </a:r>
          </a:p>
          <a:p>
            <a:pPr algn="ctr"/>
            <a:r>
              <a:rPr lang="en-GB" sz="2800" b="1" dirty="0" smtClean="0">
                <a:hlinkClick r:id="rId2" action="ppaction://hlinkfile"/>
              </a:rPr>
              <a:t>Illingworth, Leslie Gilbert, 1902-1979</a:t>
            </a:r>
            <a:endParaRPr lang="en-GB" sz="2800" b="1" dirty="0" smtClean="0"/>
          </a:p>
          <a:p>
            <a:pPr algn="ctr"/>
            <a:r>
              <a:rPr lang="en-GB" sz="2800" b="1" dirty="0" smtClean="0"/>
              <a:t>Published:</a:t>
            </a:r>
          </a:p>
          <a:p>
            <a:pPr algn="ctr"/>
            <a:r>
              <a:rPr lang="en-GB" sz="2800" b="1" dirty="0" smtClean="0">
                <a:hlinkClick r:id="rId3" action="ppaction://hlinkfile"/>
              </a:rPr>
              <a:t>Daily Mail</a:t>
            </a:r>
            <a:r>
              <a:rPr lang="en-GB" sz="2800" b="1" dirty="0" smtClean="0"/>
              <a:t>, </a:t>
            </a:r>
            <a:r>
              <a:rPr lang="en-GB" sz="2800" b="1" dirty="0" smtClean="0">
                <a:hlinkClick r:id="rId4" action="ppaction://hlinkfile"/>
              </a:rPr>
              <a:t>15 July 1947</a:t>
            </a:r>
            <a:endParaRPr lang="en-GB" sz="2800" b="1" dirty="0" smtClean="0"/>
          </a:p>
          <a:p>
            <a:pPr algn="ctr"/>
            <a:r>
              <a:rPr lang="en-GB" sz="2800" dirty="0" smtClean="0"/>
              <a:t>News</a:t>
            </a:r>
            <a:r>
              <a:rPr lang="en-GB" sz="2800" dirty="0" smtClean="0"/>
              <a:t>: July 13. Marshall aid plan splits Europeans. After a meeting in Paris of only two days, foreign ministers of all European countries, with the exception of the Soviet bloc (including Czechoslovakia and Poland) and Finland, agreed on a European recovery programme to be put to the United States.</a:t>
            </a:r>
            <a:endParaRPr lang="en-GB" sz="2800" b="1"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DL2773">
            <a:hlinkClick r:id="rId2"/>
          </p:cNvPr>
          <p:cNvPicPr>
            <a:picLocks noChangeAspect="1" noChangeArrowheads="1"/>
          </p:cNvPicPr>
          <p:nvPr/>
        </p:nvPicPr>
        <p:blipFill>
          <a:blip r:embed="rId3"/>
          <a:srcRect/>
          <a:stretch>
            <a:fillRect/>
          </a:stretch>
        </p:blipFill>
        <p:spPr bwMode="auto">
          <a:xfrm>
            <a:off x="0" y="55839"/>
            <a:ext cx="9144000" cy="6829545"/>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39552" y="1052736"/>
            <a:ext cx="7992888" cy="4524315"/>
          </a:xfrm>
          <a:prstGeom prst="rect">
            <a:avLst/>
          </a:prstGeom>
          <a:solidFill>
            <a:schemeClr val="bg1"/>
          </a:solidFill>
          <a:ln>
            <a:solidFill>
              <a:schemeClr val="tx1"/>
            </a:solidFill>
          </a:ln>
        </p:spPr>
        <p:txBody>
          <a:bodyPr wrap="square" rtlCol="0">
            <a:spAutoFit/>
          </a:bodyPr>
          <a:lstStyle/>
          <a:p>
            <a:pPr algn="ctr"/>
            <a:r>
              <a:rPr lang="en-GB" sz="2400" b="1" dirty="0" smtClean="0"/>
              <a:t>Artist:</a:t>
            </a:r>
          </a:p>
          <a:p>
            <a:pPr algn="ctr"/>
            <a:r>
              <a:rPr lang="en-GB" sz="2400" b="1" dirty="0" smtClean="0">
                <a:hlinkClick r:id="rId2" action="ppaction://hlinkfile"/>
              </a:rPr>
              <a:t>David Low (1891-1963)</a:t>
            </a:r>
            <a:endParaRPr lang="en-GB" sz="2400" b="1" dirty="0" smtClean="0"/>
          </a:p>
          <a:p>
            <a:pPr algn="ctr"/>
            <a:r>
              <a:rPr lang="en-GB" sz="2400" b="1" dirty="0" smtClean="0"/>
              <a:t>Published:</a:t>
            </a:r>
          </a:p>
          <a:p>
            <a:pPr algn="ctr"/>
            <a:r>
              <a:rPr lang="en-GB" sz="2400" b="1" dirty="0" smtClean="0">
                <a:hlinkClick r:id="rId3" action="ppaction://hlinkfile"/>
              </a:rPr>
              <a:t>Evening Standard</a:t>
            </a:r>
            <a:r>
              <a:rPr lang="en-GB" sz="2400" b="1" dirty="0" smtClean="0"/>
              <a:t>, </a:t>
            </a:r>
            <a:r>
              <a:rPr lang="en-GB" sz="2400" b="1" dirty="0" smtClean="0">
                <a:hlinkClick r:id="rId4" action="ppaction://hlinkfile"/>
              </a:rPr>
              <a:t>19 Sep 1947</a:t>
            </a:r>
            <a:endParaRPr lang="en-GB" sz="2400" b="1" dirty="0" smtClean="0"/>
          </a:p>
          <a:p>
            <a:pPr algn="ctr"/>
            <a:r>
              <a:rPr lang="en-GB" sz="2400" dirty="0" smtClean="0"/>
              <a:t>As a change from the Soviet denunciations of the bolstering-up by Britain and America of the Greek Government, Marshall demanded that the UN should consider the great numbers of troops and quantity of material which the communists were sending to help the Greek </a:t>
            </a:r>
            <a:r>
              <a:rPr lang="en-GB" sz="2400" dirty="0" smtClean="0"/>
              <a:t>guerrillas. </a:t>
            </a:r>
            <a:r>
              <a:rPr lang="en-GB" sz="2400" dirty="0" smtClean="0"/>
              <a:t>The UN should discuss this and similar situations, said Marshall, if it wanted to keep healthy. </a:t>
            </a:r>
            <a:r>
              <a:rPr lang="en-GB" sz="2400" dirty="0" err="1" smtClean="0"/>
              <a:t>Vishinsky</a:t>
            </a:r>
            <a:r>
              <a:rPr lang="en-GB" sz="2400" dirty="0" smtClean="0"/>
              <a:t>, on the other hand thought the UN should try to lead a quiet life and, in this case, avoid excitement</a:t>
            </a:r>
            <a:r>
              <a:rPr lang="en-GB" sz="2400" dirty="0" smtClean="0"/>
              <a:t>.</a:t>
            </a:r>
            <a:endParaRPr lang="en-GB" sz="2400" b="1"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sp>
        <p:nvSpPr>
          <p:cNvPr id="11" name="Rectangle 10"/>
          <p:cNvSpPr/>
          <p:nvPr/>
        </p:nvSpPr>
        <p:spPr>
          <a:xfrm>
            <a:off x="539552" y="188640"/>
            <a:ext cx="7968885" cy="461665"/>
          </a:xfrm>
          <a:prstGeom prst="rect">
            <a:avLst/>
          </a:prstGeom>
          <a:noFill/>
        </p:spPr>
        <p:txBody>
          <a:bodyPr wrap="square" lIns="91440" tIns="45720" rIns="91440" bIns="45720">
            <a:spAutoFit/>
          </a:bodyPr>
          <a:lstStyle/>
          <a:p>
            <a:pPr algn="ctr">
              <a:spcAft>
                <a:spcPts val="0"/>
              </a:spcAft>
            </a:pPr>
            <a:r>
              <a:rPr lang="en-GB" sz="2400" b="1" dirty="0" smtClean="0">
                <a:effectLst>
                  <a:outerShdw blurRad="38100" dist="38100" dir="2700000" algn="tl">
                    <a:srgbClr val="000000">
                      <a:alpha val="43137"/>
                    </a:srgbClr>
                  </a:outerShdw>
                </a:effectLst>
              </a:rPr>
              <a:t>VI – Doctrine and Aid: Dollar Imperialism</a:t>
            </a:r>
            <a:endParaRPr lang="en-GB" sz="2400" b="1" dirty="0">
              <a:effectLst>
                <a:outerShdw blurRad="38100" dist="38100" dir="2700000" algn="tl">
                  <a:srgbClr val="000000">
                    <a:alpha val="43137"/>
                  </a:srgbClr>
                </a:outerShdw>
              </a:effectLst>
              <a:ea typeface="Times New Roman"/>
            </a:endParaRPr>
          </a:p>
        </p:txBody>
      </p:sp>
      <p:sp>
        <p:nvSpPr>
          <p:cNvPr id="17" name="Rectangle 16"/>
          <p:cNvSpPr/>
          <p:nvPr/>
        </p:nvSpPr>
        <p:spPr>
          <a:xfrm>
            <a:off x="539552" y="683985"/>
            <a:ext cx="7968885" cy="646331"/>
          </a:xfrm>
          <a:prstGeom prst="rect">
            <a:avLst/>
          </a:prstGeom>
          <a:noFill/>
        </p:spPr>
        <p:txBody>
          <a:bodyPr wrap="square" lIns="91440" tIns="45720" rIns="91440" bIns="45720">
            <a:spAutoFit/>
          </a:bodyPr>
          <a:lstStyle/>
          <a:p>
            <a:pPr>
              <a:buFont typeface="Arial" pitchFamily="34" charset="0"/>
              <a:buChar char="•"/>
            </a:pPr>
            <a:r>
              <a:rPr lang="en-GB" sz="1600" dirty="0" smtClean="0">
                <a:latin typeface="Arial" pitchFamily="34" charset="0"/>
                <a:cs typeface="Arial" pitchFamily="34" charset="0"/>
              </a:rPr>
              <a:t> </a:t>
            </a:r>
            <a:r>
              <a:rPr lang="en-GB" dirty="0" smtClean="0">
                <a:latin typeface="Arial" pitchFamily="34" charset="0"/>
                <a:cs typeface="Arial" pitchFamily="34" charset="0"/>
              </a:rPr>
              <a:t>Explain why the USA wanted to help Europe recover from WW2</a:t>
            </a:r>
          </a:p>
          <a:p>
            <a:pPr>
              <a:buFont typeface="Arial" pitchFamily="34" charset="0"/>
              <a:buChar char="•"/>
            </a:pPr>
            <a:r>
              <a:rPr lang="en-GB" dirty="0" smtClean="0">
                <a:latin typeface="Arial" pitchFamily="34" charset="0"/>
                <a:cs typeface="Arial" pitchFamily="34" charset="0"/>
              </a:rPr>
              <a:t> Evaluate the reliability of political cartoons</a:t>
            </a:r>
            <a:endParaRPr lang="en-GB" dirty="0">
              <a:latin typeface="Arial" pitchFamily="34" charset="0"/>
              <a:cs typeface="Arial" pitchFamily="34" charset="0"/>
            </a:endParaRPr>
          </a:p>
        </p:txBody>
      </p:sp>
      <p:sp>
        <p:nvSpPr>
          <p:cNvPr id="18" name="TextBox 17"/>
          <p:cNvSpPr txBox="1"/>
          <p:nvPr/>
        </p:nvSpPr>
        <p:spPr>
          <a:xfrm>
            <a:off x="683568" y="1916832"/>
            <a:ext cx="7704856" cy="3877985"/>
          </a:xfrm>
          <a:prstGeom prst="rect">
            <a:avLst/>
          </a:prstGeom>
          <a:noFill/>
        </p:spPr>
        <p:txBody>
          <a:bodyPr wrap="square" rtlCol="0">
            <a:spAutoFit/>
          </a:bodyPr>
          <a:lstStyle/>
          <a:p>
            <a:pPr marL="514350" indent="-514350">
              <a:buFont typeface="+mj-lt"/>
              <a:buAutoNum type="arabicPeriod"/>
            </a:pPr>
            <a:r>
              <a:rPr lang="en-GB" sz="3200" b="1" dirty="0" smtClean="0">
                <a:solidFill>
                  <a:srgbClr val="002060"/>
                </a:solidFill>
                <a:latin typeface="Arial" pitchFamily="34" charset="0"/>
                <a:cs typeface="Arial" pitchFamily="34" charset="0"/>
              </a:rPr>
              <a:t>What was the Truman Doctrine and Marshall Aid?</a:t>
            </a:r>
          </a:p>
          <a:p>
            <a:pPr marL="514350" indent="-514350">
              <a:buFont typeface="+mj-lt"/>
              <a:buAutoNum type="arabicPeriod"/>
            </a:pPr>
            <a:r>
              <a:rPr lang="en-GB" sz="3200" b="1" dirty="0" smtClean="0">
                <a:solidFill>
                  <a:srgbClr val="002060"/>
                </a:solidFill>
                <a:latin typeface="Arial" pitchFamily="34" charset="0"/>
                <a:cs typeface="Arial" pitchFamily="34" charset="0"/>
              </a:rPr>
              <a:t>Why did the Soviets nickname it “Dollar Imperialism”?</a:t>
            </a:r>
          </a:p>
          <a:p>
            <a:pPr algn="ctr"/>
            <a:endParaRPr lang="en-GB" b="1" dirty="0" smtClean="0">
              <a:latin typeface="Arial" pitchFamily="34" charset="0"/>
              <a:cs typeface="Arial" pitchFamily="34" charset="0"/>
            </a:endParaRPr>
          </a:p>
          <a:p>
            <a:endParaRPr lang="en-GB" sz="2000" b="1" dirty="0" smtClean="0">
              <a:latin typeface="Arial" pitchFamily="34" charset="0"/>
              <a:cs typeface="Arial" pitchFamily="34" charset="0"/>
            </a:endParaRPr>
          </a:p>
          <a:p>
            <a:r>
              <a:rPr lang="en-GB" sz="2000" b="1" dirty="0" smtClean="0">
                <a:latin typeface="Arial" pitchFamily="34" charset="0"/>
                <a:cs typeface="Arial" pitchFamily="34" charset="0"/>
              </a:rPr>
              <a:t>TASK</a:t>
            </a:r>
          </a:p>
          <a:p>
            <a:r>
              <a:rPr lang="en-GB" sz="2000" b="1" dirty="0" smtClean="0">
                <a:latin typeface="Arial" pitchFamily="34" charset="0"/>
                <a:cs typeface="Arial" pitchFamily="34" charset="0"/>
              </a:rPr>
              <a:t>Use the political cartoons being handed around the room to try to work out what you think TRUMAN DOCTRINE and MARSHALL AID are and explain why you think it.</a:t>
            </a:r>
            <a:endParaRPr lang="en-GB" sz="20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johndclare.net/images/Greece.jpg"/>
          <p:cNvPicPr>
            <a:picLocks noChangeAspect="1" noChangeArrowheads="1"/>
          </p:cNvPicPr>
          <p:nvPr/>
        </p:nvPicPr>
        <p:blipFill>
          <a:blip r:embed="rId2"/>
          <a:srcRect/>
          <a:stretch>
            <a:fillRect/>
          </a:stretch>
        </p:blipFill>
        <p:spPr bwMode="auto">
          <a:xfrm>
            <a:off x="0" y="476671"/>
            <a:ext cx="9144000" cy="5886449"/>
          </a:xfrm>
          <a:prstGeom prst="rect">
            <a:avLst/>
          </a:prstGeom>
          <a:noFill/>
        </p:spPr>
      </p:pic>
      <p:sp>
        <p:nvSpPr>
          <p:cNvPr id="3" name="TextBox 2"/>
          <p:cNvSpPr txBox="1"/>
          <p:nvPr/>
        </p:nvSpPr>
        <p:spPr>
          <a:xfrm>
            <a:off x="5148064" y="260648"/>
            <a:ext cx="3744416" cy="1077218"/>
          </a:xfrm>
          <a:prstGeom prst="rect">
            <a:avLst/>
          </a:prstGeom>
          <a:solidFill>
            <a:schemeClr val="bg1"/>
          </a:solidFill>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b="1" dirty="0" smtClean="0">
                <a:latin typeface="Arial" pitchFamily="34" charset="0"/>
                <a:cs typeface="Arial" pitchFamily="34" charset="0"/>
              </a:rPr>
              <a:t>SOURCE P</a:t>
            </a:r>
          </a:p>
          <a:p>
            <a:r>
              <a:rPr lang="en-GB" sz="1600" dirty="0" smtClean="0">
                <a:latin typeface="Arial" pitchFamily="34" charset="0"/>
                <a:cs typeface="Arial" pitchFamily="34" charset="0"/>
              </a:rPr>
              <a:t>This Russian cartoon from 1947 shows Uncle Sam on the left and on the right are Greek communists.</a:t>
            </a:r>
            <a:endParaRPr lang="en-GB" sz="16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ts1.mm.bing.net/th?id=H.4661878704768376&amp;pid=1.9&amp;w=300&amp;h=300&amp;p=0"/>
          <p:cNvPicPr>
            <a:picLocks noChangeAspect="1" noChangeArrowheads="1"/>
          </p:cNvPicPr>
          <p:nvPr/>
        </p:nvPicPr>
        <p:blipFill>
          <a:blip r:embed="rId2"/>
          <a:srcRect/>
          <a:stretch>
            <a:fillRect/>
          </a:stretch>
        </p:blipFill>
        <p:spPr bwMode="auto">
          <a:xfrm>
            <a:off x="2627784" y="0"/>
            <a:ext cx="5832648" cy="6835134"/>
          </a:xfrm>
          <a:prstGeom prst="rect">
            <a:avLst/>
          </a:prstGeom>
          <a:noFill/>
        </p:spPr>
      </p:pic>
      <p:sp>
        <p:nvSpPr>
          <p:cNvPr id="5" name="TextBox 4"/>
          <p:cNvSpPr txBox="1"/>
          <p:nvPr/>
        </p:nvSpPr>
        <p:spPr>
          <a:xfrm>
            <a:off x="179512" y="0"/>
            <a:ext cx="2304256" cy="338554"/>
          </a:xfrm>
          <a:prstGeom prst="rect">
            <a:avLst/>
          </a:prstGeom>
          <a:solidFill>
            <a:schemeClr val="bg1"/>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600" b="1" dirty="0" smtClean="0">
                <a:latin typeface="Arial" pitchFamily="34" charset="0"/>
                <a:cs typeface="Arial" pitchFamily="34" charset="0"/>
              </a:rPr>
              <a:t>An American cartoon</a:t>
            </a:r>
            <a:r>
              <a:rPr lang="en-GB" sz="1600" dirty="0" smtClean="0">
                <a:latin typeface="Arial" pitchFamily="34" charset="0"/>
                <a:cs typeface="Arial" pitchFamily="34" charset="0"/>
              </a:rPr>
              <a:t>.</a:t>
            </a:r>
            <a:endParaRPr lang="en-GB" sz="16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americanmilitary.files.wordpress.com/2012/04/truman-doctrine-cartoon-granger.jpg"/>
          <p:cNvPicPr>
            <a:picLocks noChangeAspect="1" noChangeArrowheads="1"/>
          </p:cNvPicPr>
          <p:nvPr/>
        </p:nvPicPr>
        <p:blipFill>
          <a:blip r:embed="rId2"/>
          <a:srcRect/>
          <a:stretch>
            <a:fillRect/>
          </a:stretch>
        </p:blipFill>
        <p:spPr bwMode="auto">
          <a:xfrm>
            <a:off x="2771800" y="0"/>
            <a:ext cx="6192688" cy="6882183"/>
          </a:xfrm>
          <a:prstGeom prst="rect">
            <a:avLst/>
          </a:prstGeom>
          <a:noFill/>
        </p:spPr>
      </p:pic>
      <p:sp>
        <p:nvSpPr>
          <p:cNvPr id="3" name="TextBox 2"/>
          <p:cNvSpPr txBox="1"/>
          <p:nvPr/>
        </p:nvSpPr>
        <p:spPr>
          <a:xfrm>
            <a:off x="179512" y="260648"/>
            <a:ext cx="2304256" cy="338554"/>
          </a:xfrm>
          <a:prstGeom prst="rect">
            <a:avLst/>
          </a:prstGeom>
          <a:solidFill>
            <a:schemeClr val="bg1"/>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600" b="1" dirty="0" smtClean="0">
                <a:latin typeface="Arial" pitchFamily="34" charset="0"/>
                <a:cs typeface="Arial" pitchFamily="34" charset="0"/>
              </a:rPr>
              <a:t>An American cartoon</a:t>
            </a:r>
            <a:r>
              <a:rPr lang="en-GB" sz="1600" dirty="0" smtClean="0">
                <a:latin typeface="Arial" pitchFamily="34" charset="0"/>
                <a:cs typeface="Arial" pitchFamily="34" charset="0"/>
              </a:rPr>
              <a:t>.</a:t>
            </a:r>
            <a:endParaRPr lang="en-GB" sz="16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johndclare.net/images/Marshallaid.jpg"/>
          <p:cNvPicPr>
            <a:picLocks noChangeAspect="1" noChangeArrowheads="1"/>
          </p:cNvPicPr>
          <p:nvPr/>
        </p:nvPicPr>
        <p:blipFill>
          <a:blip r:embed="rId2"/>
          <a:srcRect/>
          <a:stretch>
            <a:fillRect/>
          </a:stretch>
        </p:blipFill>
        <p:spPr bwMode="auto">
          <a:xfrm>
            <a:off x="3419457" y="0"/>
            <a:ext cx="5724543" cy="6858000"/>
          </a:xfrm>
          <a:prstGeom prst="rect">
            <a:avLst/>
          </a:prstGeom>
          <a:noFill/>
        </p:spPr>
      </p:pic>
      <p:sp>
        <p:nvSpPr>
          <p:cNvPr id="3" name="TextBox 2"/>
          <p:cNvSpPr txBox="1"/>
          <p:nvPr/>
        </p:nvSpPr>
        <p:spPr>
          <a:xfrm>
            <a:off x="0" y="0"/>
            <a:ext cx="3419872" cy="2308324"/>
          </a:xfrm>
          <a:prstGeom prst="rect">
            <a:avLst/>
          </a:prstGeom>
          <a:solidFill>
            <a:schemeClr val="bg1"/>
          </a:solidFill>
          <a:ln>
            <a:solidFill>
              <a:schemeClr val="tx1"/>
            </a:solidFill>
          </a:ln>
        </p:spPr>
        <p:txBody>
          <a:bodyPr wrap="square" rtlCol="0">
            <a:spAutoFit/>
          </a:bodyPr>
          <a:lstStyle/>
          <a:p>
            <a:pPr algn="just"/>
            <a:r>
              <a:rPr lang="en-GB" sz="1600" b="1" dirty="0" smtClean="0">
                <a:latin typeface="Arial" pitchFamily="34" charset="0"/>
                <a:cs typeface="Arial" pitchFamily="34" charset="0"/>
              </a:rPr>
              <a:t>SOURCE Q</a:t>
            </a:r>
          </a:p>
          <a:p>
            <a:pPr algn="just"/>
            <a:r>
              <a:rPr lang="en-GB" sz="1600" dirty="0" smtClean="0">
                <a:latin typeface="Arial" pitchFamily="34" charset="0"/>
                <a:cs typeface="Arial" pitchFamily="34" charset="0"/>
              </a:rPr>
              <a:t>This cartoon of 1 October 1947 by EH </a:t>
            </a:r>
            <a:r>
              <a:rPr lang="en-GB" sz="1600" dirty="0" err="1" smtClean="0">
                <a:latin typeface="Arial" pitchFamily="34" charset="0"/>
                <a:cs typeface="Arial" pitchFamily="34" charset="0"/>
              </a:rPr>
              <a:t>Shepard</a:t>
            </a:r>
            <a:r>
              <a:rPr lang="en-GB" sz="1600" dirty="0" smtClean="0">
                <a:latin typeface="Arial" pitchFamily="34" charset="0"/>
                <a:cs typeface="Arial" pitchFamily="34" charset="0"/>
              </a:rPr>
              <a:t> for the British magazine </a:t>
            </a:r>
            <a:r>
              <a:rPr lang="en-GB" sz="1600" i="1" dirty="0" smtClean="0">
                <a:latin typeface="Arial" pitchFamily="34" charset="0"/>
                <a:cs typeface="Arial" pitchFamily="34" charset="0"/>
              </a:rPr>
              <a:t>Punch</a:t>
            </a:r>
            <a:r>
              <a:rPr lang="en-GB" sz="1600" dirty="0" smtClean="0">
                <a:latin typeface="Arial" pitchFamily="34" charset="0"/>
                <a:cs typeface="Arial" pitchFamily="34" charset="0"/>
              </a:rPr>
              <a:t> shows Marshall (on the left) telling 'Uncle Sam' - i.e. the American nation - that American Aid is needed to shore up the countries of western Europe: 'Come on Sam! It's up to us again.'</a:t>
            </a:r>
            <a:endParaRPr lang="en-GB" sz="16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www1.assumption.edu/users/mcclymer/His130/P-H/TrumanDoctrine/MediterraneanPatrolcartoon.jpg"/>
          <p:cNvPicPr>
            <a:picLocks noChangeAspect="1" noChangeArrowheads="1"/>
          </p:cNvPicPr>
          <p:nvPr/>
        </p:nvPicPr>
        <p:blipFill>
          <a:blip r:embed="rId2"/>
          <a:srcRect/>
          <a:stretch>
            <a:fillRect/>
          </a:stretch>
        </p:blipFill>
        <p:spPr bwMode="auto">
          <a:xfrm>
            <a:off x="0" y="0"/>
            <a:ext cx="5004048" cy="6766038"/>
          </a:xfrm>
          <a:prstGeom prst="rect">
            <a:avLst/>
          </a:prstGeom>
          <a:noFill/>
        </p:spPr>
      </p:pic>
      <p:sp>
        <p:nvSpPr>
          <p:cNvPr id="3" name="TextBox 2"/>
          <p:cNvSpPr txBox="1"/>
          <p:nvPr/>
        </p:nvSpPr>
        <p:spPr>
          <a:xfrm>
            <a:off x="5364088" y="260648"/>
            <a:ext cx="2304256" cy="830997"/>
          </a:xfrm>
          <a:prstGeom prst="rect">
            <a:avLst/>
          </a:prstGeom>
          <a:solidFill>
            <a:schemeClr val="bg1"/>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600" b="1" dirty="0" smtClean="0">
                <a:latin typeface="Arial" pitchFamily="34" charset="0"/>
                <a:cs typeface="Arial" pitchFamily="34" charset="0"/>
              </a:rPr>
              <a:t>An American cartoon from the Buffalo Evening News</a:t>
            </a:r>
            <a:r>
              <a:rPr lang="en-GB" sz="1600" dirty="0" smtClean="0">
                <a:latin typeface="Arial" pitchFamily="34" charset="0"/>
                <a:cs typeface="Arial" pitchFamily="34" charset="0"/>
              </a:rPr>
              <a:t>.</a:t>
            </a:r>
            <a:endParaRPr lang="en-GB" sz="16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3485</TotalTime>
  <Words>1835</Words>
  <Application>Microsoft Office PowerPoint</Application>
  <PresentationFormat>On-screen Show (4:3)</PresentationFormat>
  <Paragraphs>170</Paragraphs>
  <Slides>37</Slides>
  <Notes>7</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INSTRUCTIONS FOR STAFF</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Russia in Revolution 1917-1924</dc:title>
  <dc:creator>grt2</dc:creator>
  <cp:lastModifiedBy>grt2</cp:lastModifiedBy>
  <cp:revision>92</cp:revision>
  <dcterms:created xsi:type="dcterms:W3CDTF">2012-10-06T14:41:45Z</dcterms:created>
  <dcterms:modified xsi:type="dcterms:W3CDTF">2013-03-17T15:13:13Z</dcterms:modified>
</cp:coreProperties>
</file>